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3" r:id="rId14"/>
    <p:sldId id="268" r:id="rId15"/>
    <p:sldId id="269" r:id="rId16"/>
    <p:sldId id="270" r:id="rId17"/>
    <p:sldId id="271" r:id="rId18"/>
    <p:sldId id="272" r:id="rId1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45749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eef94dfd26d1ad71e6838d#tid=68f5a14c2da03f000a4f38a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高中数学 选择性必修 第三册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d70e1c209">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上分点1 二项展开式中的特定项、项的系数</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195727390">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上分点2 多项展开式中的特定项、项的系数</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0fb042b3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上分点3 二项展开式的应用</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23.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5.xml"/><Relationship Id="rId5" Type="http://schemas.openxmlformats.org/officeDocument/2006/relationships/image" Target="../media/image35.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5.xml"/><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5.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20_1#aea0eea6c?vop=1&amp;pid=195727390&amp;color=0,0,0&amp;bt=1&amp;bbb=1&amp;hb=1"/>
              <p:cNvSpPr/>
              <p:nvPr/>
            </p:nvSpPr>
            <p:spPr>
              <a:xfrm>
                <a:off x="832104" y="1080000"/>
                <a:ext cx="10533888" cy="2819400"/>
              </a:xfrm>
              <a:prstGeom prst="rect">
                <a:avLst/>
              </a:prstGeom>
              <a:noFill/>
              <a:ln/>
            </p:spPr>
            <p:txBody>
              <a:bodyPr wrap="none" lIns="0" tIns="0" rIns="0" bIns="0" rtlCol="0" anchor="t"/>
              <a:lstStyle/>
              <a:p>
                <a:pPr algn="l" latinLnBrk="1">
                  <a:lnSpc>
                    <a:spcPts val="3700"/>
                  </a:lnSpc>
                </a:pPr>
                <a:r>
                  <a:rPr lang="en-US" altLang="zh-CN" sz="1800" b="0" i="0" dirty="0">
                    <a:solidFill>
                      <a:srgbClr val="000000"/>
                    </a:solidFill>
                    <a:latin typeface="微软雅黑" pitchFamily="34" charset="0"/>
                    <a:ea typeface="微软雅黑" pitchFamily="34" charset="-122"/>
                    <a:cs typeface="微软雅黑" pitchFamily="34" charset="-120"/>
                  </a:rPr>
                  <a:t>【解析】因为</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𝑥</m:t>
                                </m:r>
                              </m:e>
                            </m:rad>
                          </m:den>
                        </m:f>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8</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的展开式的通项为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8</m:t>
                        </m:r>
                      </m:sub>
                      <m:sup>
                        <m:r>
                          <a:rPr lang="en-US" altLang="zh-CN" sz="1800" b="0" i="0">
                            <a:solidFill>
                              <a:srgbClr val="000000"/>
                            </a:solidFill>
                            <a:latin typeface="Cambria Math" pitchFamily="34" charset="0"/>
                            <a:ea typeface="Cambria Math" pitchFamily="34" charset="-122"/>
                            <a:cs typeface="Cambria Math" pitchFamily="34" charset="-120"/>
                          </a:rPr>
                          <m:t>𝑟</m:t>
                        </m:r>
                      </m:sup>
                    </m:sSub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𝑥</m:t>
                                </m:r>
                              </m:e>
                            </m:rad>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8−</m:t>
                        </m:r>
                        <m:r>
                          <a:rPr lang="en-US" altLang="zh-CN" sz="1800" b="0" i="0">
                            <a:solidFill>
                              <a:srgbClr val="000000"/>
                            </a:solidFill>
                            <a:latin typeface="Cambria Math" pitchFamily="34" charset="0"/>
                            <a:ea typeface="Cambria Math" pitchFamily="34" charset="-122"/>
                            <a:cs typeface="Cambria Math" pitchFamily="34" charset="-120"/>
                          </a:rPr>
                          <m:t>𝑟</m:t>
                        </m:r>
                      </m:sup>
                    </m:sSup>
                    <m:r>
                      <a:rPr lang="en-US" altLang="zh-CN" sz="1800" b="0" i="0">
                        <a:solidFill>
                          <a:srgbClr val="000000"/>
                        </a:solidFill>
                        <a:latin typeface="Cambria Math" pitchFamily="34" charset="0"/>
                        <a:ea typeface="Cambria Math" pitchFamily="34" charset="-122"/>
                        <a:cs typeface="Cambria Math" pitchFamily="34" charset="-120"/>
                      </a:rPr>
                      <m:t>⋅(−2</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𝑟</m:t>
                        </m:r>
                      </m:sup>
                    </m:sSup>
                    <m:r>
                      <a:rPr lang="en-US" altLang="zh-CN" sz="1800" b="0" i="0">
                        <a:solidFill>
                          <a:srgbClr val="000000"/>
                        </a:solidFill>
                        <a:latin typeface="Cambria Math" pitchFamily="34" charset="0"/>
                        <a:ea typeface="Cambria Math" pitchFamily="34" charset="-122"/>
                        <a:cs typeface="Cambria Math" pitchFamily="34" charset="-120"/>
                      </a:rPr>
                      <m:t>(0≤</m:t>
                    </m:r>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≤8,</m:t>
                    </m:r>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1" i="0">
                        <a:solidFill>
                          <a:srgbClr val="000000"/>
                        </a:solidFill>
                        <a:latin typeface="Cambria Math" pitchFamily="34" charset="0"/>
                        <a:ea typeface="Cambria Math" pitchFamily="34" charset="-122"/>
                        <a:cs typeface="Cambria Math" pitchFamily="34" charset="-120"/>
                      </a:rPr>
                      <m:t>𝐍</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7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3</m:t>
                        </m:r>
                      </m:sup>
                    </m:sSup>
                    <m:r>
                      <a:rPr lang="en-US" altLang="zh-CN" sz="1800" b="0" i="0">
                        <a:solidFill>
                          <a:srgbClr val="000000"/>
                        </a:solidFill>
                        <a:latin typeface="Cambria Math" pitchFamily="34" charset="0"/>
                        <a:ea typeface="Cambria Math" pitchFamily="34" charset="-122"/>
                        <a:cs typeface="Cambria Math" pitchFamily="34" charset="-120"/>
                      </a:rPr>
                      <m:t>−2)</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𝑥</m:t>
                                </m:r>
                              </m:e>
                            </m:rad>
                          </m:den>
                        </m:f>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8</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的展开式的项为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3</m:t>
                        </m:r>
                      </m:sup>
                    </m:s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8</m:t>
                        </m:r>
                      </m:sub>
                      <m:sup>
                        <m:r>
                          <a:rPr lang="en-US" altLang="zh-CN" sz="1800" b="0" i="0">
                            <a:solidFill>
                              <a:srgbClr val="000000"/>
                            </a:solidFill>
                            <a:latin typeface="Cambria Math" pitchFamily="34" charset="0"/>
                            <a:ea typeface="Cambria Math" pitchFamily="34" charset="-122"/>
                            <a:cs typeface="Cambria Math" pitchFamily="34" charset="-120"/>
                          </a:rPr>
                          <m:t>𝑟</m:t>
                        </m:r>
                      </m:sup>
                    </m:sSub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𝑥</m:t>
                                </m:r>
                              </m:e>
                            </m:rad>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8−</m:t>
                        </m:r>
                        <m:r>
                          <a:rPr lang="en-US" altLang="zh-CN" sz="1800" b="0" i="0">
                            <a:solidFill>
                              <a:srgbClr val="000000"/>
                            </a:solidFill>
                            <a:latin typeface="Cambria Math" pitchFamily="34" charset="0"/>
                            <a:ea typeface="Cambria Math" pitchFamily="34" charset="-122"/>
                            <a:cs typeface="Cambria Math" pitchFamily="34" charset="-120"/>
                          </a:rPr>
                          <m:t>𝑟</m:t>
                        </m:r>
                      </m:sup>
                    </m:sSup>
                    <m:r>
                      <a:rPr lang="en-US" altLang="zh-CN" sz="1800" b="0" i="0">
                        <a:solidFill>
                          <a:srgbClr val="000000"/>
                        </a:solidFill>
                        <a:latin typeface="Cambria Math" pitchFamily="34" charset="0"/>
                        <a:ea typeface="Cambria Math" pitchFamily="34" charset="-122"/>
                        <a:cs typeface="Cambria Math" pitchFamily="34" charset="-120"/>
                      </a:rPr>
                      <m:t>(−2</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𝑟</m:t>
                        </m:r>
                      </m:sup>
                    </m:sSup>
                    <m:r>
                      <a:rPr lang="en-US" altLang="zh-CN" sz="1800" b="0" i="0">
                        <a:solidFill>
                          <a:srgbClr val="000000"/>
                        </a:solidFill>
                        <a:latin typeface="Cambria Math" pitchFamily="34" charset="0"/>
                        <a:ea typeface="Cambria Math" pitchFamily="34" charset="-122"/>
                        <a:cs typeface="Cambria Math" pitchFamily="34" charset="-120"/>
                      </a:rPr>
                      <m:t>(0≤</m:t>
                    </m:r>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≤8,</m:t>
                    </m:r>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1" i="0">
                        <a:solidFill>
                          <a:srgbClr val="000000"/>
                        </a:solidFill>
                        <a:latin typeface="Cambria Math" pitchFamily="34" charset="0"/>
                        <a:ea typeface="Cambria Math" pitchFamily="34" charset="-122"/>
                        <a:cs typeface="Cambria Math" pitchFamily="34" charset="-120"/>
                      </a:rPr>
                      <m:t>𝐍</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和</a:t>
                </a:r>
              </a:p>
              <a:p>
                <a:pPr latinLnBrk="1">
                  <a:lnSpc>
                    <a:spcPts val="37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8</m:t>
                        </m:r>
                      </m:sub>
                      <m:sup>
                        <m:r>
                          <a:rPr lang="en-US" altLang="zh-CN" sz="1800" b="0" i="0">
                            <a:solidFill>
                              <a:srgbClr val="000000"/>
                            </a:solidFill>
                            <a:latin typeface="Cambria Math" pitchFamily="34" charset="0"/>
                            <a:ea typeface="Cambria Math" pitchFamily="34" charset="-122"/>
                            <a:cs typeface="Cambria Math" pitchFamily="34" charset="-120"/>
                          </a:rPr>
                          <m:t>𝑟</m:t>
                        </m:r>
                      </m:sup>
                    </m:sSub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𝑥</m:t>
                                </m:r>
                              </m:e>
                            </m:rad>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8−</m:t>
                        </m:r>
                        <m:r>
                          <a:rPr lang="en-US" altLang="zh-CN" sz="1800" b="0" i="0">
                            <a:solidFill>
                              <a:srgbClr val="000000"/>
                            </a:solidFill>
                            <a:latin typeface="Cambria Math" pitchFamily="34" charset="0"/>
                            <a:ea typeface="Cambria Math" pitchFamily="34" charset="-122"/>
                            <a:cs typeface="Cambria Math" pitchFamily="34" charset="-120"/>
                          </a:rPr>
                          <m:t>𝑟</m:t>
                        </m:r>
                      </m:sup>
                    </m:sSup>
                    <m:r>
                      <a:rPr lang="en-US" altLang="zh-CN" sz="1800" b="0" i="0">
                        <a:solidFill>
                          <a:srgbClr val="000000"/>
                        </a:solidFill>
                        <a:latin typeface="Cambria Math" pitchFamily="34" charset="0"/>
                        <a:ea typeface="Cambria Math" pitchFamily="34" charset="-122"/>
                        <a:cs typeface="Cambria Math" pitchFamily="34" charset="-120"/>
                      </a:rPr>
                      <m:t>(−2</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𝑟</m:t>
                        </m:r>
                      </m:sup>
                    </m:sSup>
                    <m:r>
                      <a:rPr lang="en-US" altLang="zh-CN" sz="1800" b="0" i="0">
                        <a:solidFill>
                          <a:srgbClr val="000000"/>
                        </a:solidFill>
                        <a:latin typeface="Cambria Math" pitchFamily="34" charset="0"/>
                        <a:ea typeface="Cambria Math" pitchFamily="34" charset="-122"/>
                        <a:cs typeface="Cambria Math" pitchFamily="34" charset="-120"/>
                      </a:rPr>
                      <m:t>(0≤</m:t>
                    </m:r>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≤8,</m:t>
                    </m:r>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1" i="0">
                        <a:solidFill>
                          <a:srgbClr val="000000"/>
                        </a:solidFill>
                        <a:latin typeface="Cambria Math" pitchFamily="34" charset="0"/>
                        <a:ea typeface="Cambria Math" pitchFamily="34" charset="-122"/>
                        <a:cs typeface="Cambria Math" pitchFamily="34" charset="-120"/>
                      </a:rPr>
                      <m:t>𝐍</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700"/>
                  </a:lnSpc>
                </a:pPr>
                <a:r>
                  <a:rPr lang="en-US" altLang="zh-CN" b="0" i="0">
                    <a:solidFill>
                      <a:srgbClr val="000000"/>
                    </a:solidFill>
                    <a:latin typeface="微软雅黑" pitchFamily="34" charset="0"/>
                    <a:ea typeface="微软雅黑" pitchFamily="34" charset="-122"/>
                    <a:cs typeface="微软雅黑" pitchFamily="34" charset="-120"/>
                  </a:rPr>
                  <a:t>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800" b="0" i="0" dirty="0">
                    <a:solidFill>
                      <a:srgbClr val="000000"/>
                    </a:solidFill>
                    <a:latin typeface="微软雅黑" pitchFamily="34" charset="0"/>
                    <a:ea typeface="微软雅黑" pitchFamily="34" charset="-122"/>
                    <a:cs typeface="微软雅黑" pitchFamily="34" charset="-120"/>
                  </a:rPr>
                  <a:t>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3</m:t>
                        </m:r>
                      </m:sup>
                    </m:s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8</m:t>
                        </m:r>
                      </m:sub>
                      <m:sup>
                        <m:r>
                          <a:rPr lang="en-US" altLang="zh-CN" sz="1800" b="0" i="0">
                            <a:solidFill>
                              <a:srgbClr val="000000"/>
                            </a:solidFill>
                            <a:latin typeface="Cambria Math" pitchFamily="34" charset="0"/>
                            <a:ea typeface="Cambria Math" pitchFamily="34" charset="-122"/>
                            <a:cs typeface="Cambria Math" pitchFamily="34" charset="-120"/>
                          </a:rPr>
                          <m:t>𝑟</m:t>
                        </m:r>
                      </m:sup>
                    </m:sSub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𝑥</m:t>
                                </m:r>
                              </m:e>
                            </m:rad>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8−</m:t>
                        </m:r>
                        <m:r>
                          <a:rPr lang="en-US" altLang="zh-CN" sz="1800" b="0" i="0">
                            <a:solidFill>
                              <a:srgbClr val="000000"/>
                            </a:solidFill>
                            <a:latin typeface="Cambria Math" pitchFamily="34" charset="0"/>
                            <a:ea typeface="Cambria Math" pitchFamily="34" charset="-122"/>
                            <a:cs typeface="Cambria Math" pitchFamily="34" charset="-120"/>
                          </a:rPr>
                          <m:t>𝑟</m:t>
                        </m:r>
                      </m:sup>
                    </m:sSup>
                    <m:r>
                      <a:rPr lang="en-US" altLang="zh-CN" sz="1800" b="0" i="0">
                        <a:solidFill>
                          <a:srgbClr val="000000"/>
                        </a:solidFill>
                        <a:latin typeface="Cambria Math" pitchFamily="34" charset="0"/>
                        <a:ea typeface="Cambria Math" pitchFamily="34" charset="-122"/>
                        <a:cs typeface="Cambria Math" pitchFamily="34" charset="-120"/>
                      </a:rPr>
                      <m:t>(−2</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𝑟</m:t>
                        </m:r>
                      </m:sup>
                    </m:sSup>
                    <m:r>
                      <a:rPr lang="en-US" altLang="zh-CN" sz="1800" b="0" i="0">
                        <a:solidFill>
                          <a:srgbClr val="000000"/>
                        </a:solidFill>
                        <a:latin typeface="Cambria Math" pitchFamily="34" charset="0"/>
                        <a:ea typeface="Cambria Math" pitchFamily="34" charset="-122"/>
                        <a:cs typeface="Cambria Math" pitchFamily="34" charset="-120"/>
                      </a:rPr>
                      <m:t>=2</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3</m:t>
                        </m:r>
                      </m:sup>
                    </m:s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8</m:t>
                        </m:r>
                      </m:sub>
                      <m:sup>
                        <m:r>
                          <a:rPr lang="en-US" altLang="zh-CN" sz="1800" b="0" i="0">
                            <a:solidFill>
                              <a:srgbClr val="000000"/>
                            </a:solidFill>
                            <a:latin typeface="Cambria Math" pitchFamily="34" charset="0"/>
                            <a:ea typeface="Cambria Math" pitchFamily="34" charset="-122"/>
                            <a:cs typeface="Cambria Math" pitchFamily="34" charset="-120"/>
                          </a:rPr>
                          <m:t>2</m:t>
                        </m:r>
                      </m:sup>
                    </m:sSub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−3</m:t>
                        </m:r>
                      </m:sup>
                    </m:sSup>
                    <m:r>
                      <a:rPr lang="en-US" altLang="zh-CN" sz="1800" b="0" i="0">
                        <a:solidFill>
                          <a:srgbClr val="000000"/>
                        </a:solidFill>
                        <a:latin typeface="Cambria Math" pitchFamily="34" charset="0"/>
                        <a:ea typeface="Cambria Math" pitchFamily="34" charset="-122"/>
                        <a:cs typeface="Cambria Math" pitchFamily="34" charset="-120"/>
                      </a:rPr>
                      <m:t>(−2</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=224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700"/>
                  </a:lnSpc>
                </a:pPr>
                <a:r>
                  <a:rPr lang="en-US" altLang="zh-CN" b="0" i="0">
                    <a:solidFill>
                      <a:srgbClr val="000000"/>
                    </a:solidFill>
                    <a:latin typeface="微软雅黑" pitchFamily="34" charset="0"/>
                    <a:ea typeface="微软雅黑" pitchFamily="34" charset="-122"/>
                    <a:cs typeface="微软雅黑" pitchFamily="34" charset="-120"/>
                  </a:rPr>
                  <a:t>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=8</m:t>
                    </m:r>
                  </m:oMath>
                </a14:m>
                <a:r>
                  <a:rPr lang="en-US" altLang="zh-CN" sz="1800" b="0" i="0" dirty="0">
                    <a:solidFill>
                      <a:srgbClr val="000000"/>
                    </a:solidFill>
                    <a:latin typeface="微软雅黑" pitchFamily="34" charset="0"/>
                    <a:ea typeface="微软雅黑" pitchFamily="34" charset="-122"/>
                    <a:cs typeface="微软雅黑" pitchFamily="34" charset="-120"/>
                  </a:rPr>
                  <a:t>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8</m:t>
                        </m:r>
                      </m:sub>
                      <m:sup>
                        <m:r>
                          <a:rPr lang="en-US" altLang="zh-CN" sz="1800" b="0" i="0">
                            <a:solidFill>
                              <a:srgbClr val="000000"/>
                            </a:solidFill>
                            <a:latin typeface="Cambria Math" pitchFamily="34" charset="0"/>
                            <a:ea typeface="Cambria Math" pitchFamily="34" charset="-122"/>
                            <a:cs typeface="Cambria Math" pitchFamily="34" charset="-120"/>
                          </a:rPr>
                          <m:t>𝑟</m:t>
                        </m:r>
                      </m:sup>
                    </m:sSub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𝑥</m:t>
                                </m:r>
                              </m:e>
                            </m:rad>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8−</m:t>
                        </m:r>
                        <m:r>
                          <a:rPr lang="en-US" altLang="zh-CN" sz="1800" b="0" i="0">
                            <a:solidFill>
                              <a:srgbClr val="000000"/>
                            </a:solidFill>
                            <a:latin typeface="Cambria Math" pitchFamily="34" charset="0"/>
                            <a:ea typeface="Cambria Math" pitchFamily="34" charset="-122"/>
                            <a:cs typeface="Cambria Math" pitchFamily="34" charset="-120"/>
                          </a:rPr>
                          <m:t>𝑟</m:t>
                        </m:r>
                      </m:sup>
                    </m:sSup>
                    <m:r>
                      <a:rPr lang="en-US" altLang="zh-CN" sz="1800" b="0" i="0">
                        <a:solidFill>
                          <a:srgbClr val="000000"/>
                        </a:solidFill>
                        <a:latin typeface="Cambria Math" pitchFamily="34" charset="0"/>
                        <a:ea typeface="Cambria Math" pitchFamily="34" charset="-122"/>
                        <a:cs typeface="Cambria Math" pitchFamily="34" charset="-120"/>
                      </a:rPr>
                      <m:t>(−2</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𝑟</m:t>
                        </m:r>
                      </m:sup>
                    </m:sSup>
                    <m:r>
                      <a:rPr lang="en-US" altLang="zh-CN" sz="1800" b="0" i="0">
                        <a:solidFill>
                          <a:srgbClr val="000000"/>
                        </a:solidFill>
                        <a:latin typeface="Cambria Math" pitchFamily="34" charset="0"/>
                        <a:ea typeface="Cambria Math" pitchFamily="34" charset="-122"/>
                        <a:cs typeface="Cambria Math" pitchFamily="34" charset="-120"/>
                      </a:rPr>
                      <m:t>=−2</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8</m:t>
                        </m:r>
                      </m:sub>
                      <m:sup>
                        <m:r>
                          <a:rPr lang="en-US" altLang="zh-CN" sz="1800" b="0" i="0">
                            <a:solidFill>
                              <a:srgbClr val="000000"/>
                            </a:solidFill>
                            <a:latin typeface="Cambria Math" pitchFamily="34" charset="0"/>
                            <a:ea typeface="Cambria Math" pitchFamily="34" charset="-122"/>
                            <a:cs typeface="Cambria Math" pitchFamily="34" charset="-120"/>
                          </a:rPr>
                          <m:t>8</m:t>
                        </m:r>
                      </m:sup>
                    </m:sSubSup>
                    <m:r>
                      <a:rPr lang="en-US" altLang="zh-CN" sz="1800" b="0" i="0">
                        <a:solidFill>
                          <a:srgbClr val="000000"/>
                        </a:solidFill>
                        <a:latin typeface="Cambria Math" pitchFamily="34" charset="0"/>
                        <a:ea typeface="Cambria Math" pitchFamily="34" charset="-122"/>
                        <a:cs typeface="Cambria Math" pitchFamily="34" charset="-120"/>
                      </a:rPr>
                      <m:t>(−2</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8</m:t>
                        </m:r>
                      </m:sup>
                    </m:sSup>
                    <m:r>
                      <a:rPr lang="en-US" altLang="zh-CN" sz="1800" b="0" i="0">
                        <a:solidFill>
                          <a:srgbClr val="000000"/>
                        </a:solidFill>
                        <a:latin typeface="Cambria Math" pitchFamily="34" charset="0"/>
                        <a:ea typeface="Cambria Math" pitchFamily="34" charset="-122"/>
                        <a:cs typeface="Cambria Math" pitchFamily="34" charset="-120"/>
                      </a:rPr>
                      <m:t>=−512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700"/>
                  </a:lnSpc>
                </a:pPr>
                <a:r>
                  <a:rPr lang="en-US" altLang="zh-CN" b="0" i="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(2</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𝑥</m:t>
                        </m:r>
                      </m:e>
                      <m:sup>
                        <m:r>
                          <a:rPr lang="en-US" altLang="zh-CN" b="0" i="0">
                            <a:solidFill>
                              <a:srgbClr val="000000"/>
                            </a:solidFill>
                            <a:latin typeface="Cambria Math" pitchFamily="34" charset="0"/>
                            <a:ea typeface="Cambria Math" pitchFamily="34" charset="-122"/>
                            <a:cs typeface="Cambria Math" pitchFamily="34" charset="-120"/>
                          </a:rPr>
                          <m:t>3</m:t>
                        </m:r>
                      </m:sup>
                    </m:sSup>
                    <m:r>
                      <a:rPr lang="en-US" altLang="zh-CN" b="0" i="0">
                        <a:solidFill>
                          <a:srgbClr val="000000"/>
                        </a:solidFill>
                        <a:latin typeface="Cambria Math" pitchFamily="34" charset="0"/>
                        <a:ea typeface="Cambria Math" pitchFamily="34" charset="-122"/>
                        <a:cs typeface="Cambria Math" pitchFamily="34" charset="-120"/>
                      </a:rPr>
                      <m:t>−2)</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𝑥</m:t>
                                </m:r>
                              </m:e>
                            </m:rad>
                          </m:den>
                        </m:f>
                        <m:r>
                          <a:rPr lang="en-US" altLang="zh-CN" b="0" i="0">
                            <a:solidFill>
                              <a:srgbClr val="000000"/>
                            </a:solidFill>
                            <a:latin typeface="Cambria Math" pitchFamily="34" charset="0"/>
                            <a:ea typeface="Cambria Math" pitchFamily="34" charset="-122"/>
                            <a:cs typeface="Cambria Math" pitchFamily="34" charset="-120"/>
                          </a:rPr>
                          <m:t>−2)</m:t>
                        </m:r>
                      </m:e>
                      <m:sup>
                        <m:r>
                          <a:rPr lang="en-US" altLang="zh-CN" b="0" i="0">
                            <a:solidFill>
                              <a:srgbClr val="000000"/>
                            </a:solidFill>
                            <a:latin typeface="Cambria Math" pitchFamily="34" charset="0"/>
                            <a:ea typeface="Cambria Math" pitchFamily="34" charset="-122"/>
                            <a:cs typeface="Cambria Math" pitchFamily="34" charset="-120"/>
                          </a:rPr>
                          <m:t>8</m:t>
                        </m:r>
                      </m:sup>
                    </m:sSup>
                  </m:oMath>
                </a14:m>
                <a:r>
                  <a:rPr lang="en-US" altLang="zh-CN" b="0" i="0" dirty="0">
                    <a:solidFill>
                      <a:srgbClr val="000000"/>
                    </a:solidFill>
                    <a:latin typeface="微软雅黑" pitchFamily="34" charset="0"/>
                    <a:ea typeface="微软雅黑" pitchFamily="34" charset="-122"/>
                    <a:cs typeface="微软雅黑" pitchFamily="34" charset="-120"/>
                  </a:rPr>
                  <a:t>的展开式的常数项为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−512+224=−288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，故选A.</a:t>
                </a:r>
                <a:endParaRPr lang="en-US" altLang="zh-CN" dirty="0"/>
              </a:p>
            </p:txBody>
          </p:sp>
        </mc:Choice>
        <mc:Fallback>
          <p:sp>
            <p:nvSpPr>
              <p:cNvPr id="2" name="QC_6_AS.20_1#aea0eea6c?vop=1&amp;pid=195727390&amp;color=0,0,0&amp;bt=1&amp;bbb=1&amp;hb=1"/>
              <p:cNvSpPr>
                <a:spLocks noRot="1" noChangeAspect="1" noMove="1" noResize="1" noEditPoints="1" noAdjustHandles="1" noChangeArrowheads="1" noChangeShapeType="1" noTextEdit="1"/>
              </p:cNvSpPr>
              <p:nvPr/>
            </p:nvSpPr>
            <p:spPr>
              <a:xfrm>
                <a:off x="832104" y="1080000"/>
                <a:ext cx="10533888" cy="2819400"/>
              </a:xfrm>
              <a:prstGeom prst="rect">
                <a:avLst/>
              </a:prstGeom>
              <a:blipFill>
                <a:blip r:embed="rId3"/>
                <a:stretch>
                  <a:fillRect l="-1389" b="-1944"/>
                </a:stretch>
              </a:blipFill>
              <a:ln/>
            </p:spPr>
            <p:txBody>
              <a:bodyPr/>
              <a:lstStyle/>
              <a:p>
                <a:r>
                  <a:rPr lang="zh-CN" altLang="en-US">
                    <a:noFill/>
                  </a:rPr>
                  <a:t> </a:t>
                </a:r>
              </a:p>
            </p:txBody>
          </p:sp>
        </mc:Fallback>
      </mc:AlternateContent>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21_1#6fb83d017?vop=1&amp;pid=195727390&amp;color=0,0,0&amp;bt=1&amp;bbb=1"/>
              <p:cNvSpPr/>
              <p:nvPr/>
            </p:nvSpPr>
            <p:spPr>
              <a:xfrm>
                <a:off x="832104" y="1080000"/>
                <a:ext cx="10533888" cy="501333"/>
              </a:xfrm>
              <a:prstGeom prst="rect">
                <a:avLst/>
              </a:prstGeom>
              <a:noFill/>
              <a:ln/>
            </p:spPr>
            <p:txBody>
              <a:bodyPr wrap="none" lIns="0" tIns="0" rIns="0" bIns="0" rtlCol="0" anchor="t"/>
              <a:lstStyle/>
              <a:p>
                <a:pPr algn="l" latinLnBrk="1">
                  <a:lnSpc>
                    <a:spcPts val="4300"/>
                  </a:lnSpc>
                </a:pPr>
                <a:r>
                  <a:rPr lang="en-US" altLang="zh-CN" sz="1800" b="0" i="0" dirty="0">
                    <a:solidFill>
                      <a:srgbClr val="000000"/>
                    </a:solidFill>
                    <a:latin typeface="微软雅黑" pitchFamily="34" charset="0"/>
                    <a:ea typeface="微软雅黑" pitchFamily="34" charset="-122"/>
                    <a:cs typeface="微软雅黑" pitchFamily="34" charset="-120"/>
                  </a:rPr>
                  <a:t>7.</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(2−</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𝑦</m:t>
                        </m:r>
                      </m:num>
                      <m:den>
                        <m:r>
                          <a:rPr lang="en-US" altLang="zh-CN" sz="1800" b="0" i="0">
                            <a:solidFill>
                              <a:srgbClr val="000000"/>
                            </a:solidFill>
                            <a:latin typeface="Cambria Math" pitchFamily="34" charset="0"/>
                            <a:ea typeface="Cambria Math" pitchFamily="34" charset="-122"/>
                            <a:cs typeface="Cambria Math" pitchFamily="34" charset="-120"/>
                          </a:rPr>
                          <m:t>𝑥</m:t>
                        </m:r>
                      </m:den>
                    </m:f>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𝑦</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5</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的展开式中</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𝑥</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𝑦</m:t>
                        </m:r>
                      </m:e>
                      <m:sup>
                        <m:r>
                          <a:rPr lang="en-US" altLang="zh-CN" sz="1800" b="0" i="0">
                            <a:solidFill>
                              <a:srgbClr val="000000"/>
                            </a:solidFill>
                            <a:latin typeface="Cambria Math" pitchFamily="34" charset="0"/>
                            <a:ea typeface="Cambria Math" pitchFamily="34" charset="-122"/>
                            <a:cs typeface="Cambria Math" pitchFamily="34" charset="-120"/>
                          </a:rPr>
                          <m:t>4</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的系数为(</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2" name="QC_6_BD.21_1#6fb83d017?vop=1&amp;pid=195727390&amp;color=0,0,0&amp;bt=1&amp;bbb=1"/>
              <p:cNvSpPr>
                <a:spLocks noRot="1" noChangeAspect="1" noMove="1" noResize="1" noEditPoints="1" noAdjustHandles="1" noChangeArrowheads="1" noChangeShapeType="1" noTextEdit="1"/>
              </p:cNvSpPr>
              <p:nvPr/>
            </p:nvSpPr>
            <p:spPr>
              <a:xfrm>
                <a:off x="832104" y="1080000"/>
                <a:ext cx="10533888" cy="501333"/>
              </a:xfrm>
              <a:prstGeom prst="rect">
                <a:avLst/>
              </a:prstGeom>
              <a:blipFill>
                <a:blip r:embed="rId3"/>
                <a:stretch>
                  <a:fillRect l="-1389" b="-17073"/>
                </a:stretch>
              </a:blipFill>
              <a:ln/>
            </p:spPr>
            <p:txBody>
              <a:bodyPr/>
              <a:lstStyle/>
              <a:p>
                <a:r>
                  <a:rPr lang="zh-CN" altLang="en-US">
                    <a:noFill/>
                  </a:rPr>
                  <a:t> </a:t>
                </a:r>
              </a:p>
            </p:txBody>
          </p:sp>
        </mc:Fallback>
      </mc:AlternateContent>
      <p:sp>
        <p:nvSpPr>
          <p:cNvPr id="3" name="QC_6_AN.22_1#6fb83d017.bracket?vop=1&amp;pid=195727390&amp;color=0,0,0&amp;vpa=7"/>
          <p:cNvSpPr/>
          <p:nvPr/>
        </p:nvSpPr>
        <p:spPr>
          <a:xfrm>
            <a:off x="5512403" y="1284153"/>
            <a:ext cx="331788" cy="268097"/>
          </a:xfrm>
          <a:prstGeom prst="rect">
            <a:avLst/>
          </a:prstGeom>
          <a:noFill/>
          <a:ln/>
        </p:spPr>
        <p:txBody>
          <a:bodyPr wrap="none" lIns="0" tIns="0" rIns="0" bIns="0" rtlCol="0" anchor="t"/>
          <a:lstStyle/>
          <a:p>
            <a:pPr algn="ctr" latinLnBrk="1">
              <a:lnSpc>
                <a:spcPts val="22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solidFill>
                <a:srgbClr val="FF0000"/>
              </a:solidFill>
            </a:endParaRPr>
          </a:p>
        </p:txBody>
      </p:sp>
      <mc:AlternateContent xmlns:mc="http://schemas.openxmlformats.org/markup-compatibility/2006">
        <mc:Choice xmlns:a14="http://schemas.microsoft.com/office/drawing/2010/main" Requires="a14">
          <p:sp>
            <p:nvSpPr>
              <p:cNvPr id="4" name="QC_6_BD.21_2#6fb83d017.choices?vop=1&amp;pid=195727390&amp;color=0,0,0&amp;bbb=1"/>
              <p:cNvSpPr/>
              <p:nvPr/>
            </p:nvSpPr>
            <p:spPr>
              <a:xfrm>
                <a:off x="832104" y="1587175"/>
                <a:ext cx="10533888" cy="360680"/>
              </a:xfrm>
              <a:prstGeom prst="rect">
                <a:avLst/>
              </a:prstGeom>
              <a:noFill/>
              <a:ln/>
            </p:spPr>
            <p:txBody>
              <a:bodyPr wrap="none" lIns="0" tIns="0" rIns="0" bIns="0" rtlCol="0" anchor="t"/>
              <a:lstStyle/>
              <a:p>
                <a:pPr latinLnBrk="1">
                  <a:lnSpc>
                    <a:spcPts val="3200"/>
                  </a:lnSpc>
                  <a:tabLst>
                    <a:tab pos="2782697" algn="l"/>
                    <a:tab pos="5539994" algn="l"/>
                    <a:tab pos="813219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−2</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2</a:t>
                </a:r>
                <a:endParaRPr lang="en-US" altLang="zh-CN" sz="1800" dirty="0">
                  <a:solidFill>
                    <a:srgbClr val="000000"/>
                  </a:solidFill>
                </a:endParaRPr>
              </a:p>
            </p:txBody>
          </p:sp>
        </mc:Choice>
        <mc:Fallback>
          <p:sp>
            <p:nvSpPr>
              <p:cNvPr id="4" name="QC_6_BD.21_2#6fb83d017.choices?vop=1&amp;pid=195727390&amp;color=0,0,0&amp;bbb=1"/>
              <p:cNvSpPr>
                <a:spLocks noRot="1" noChangeAspect="1" noMove="1" noResize="1" noEditPoints="1" noAdjustHandles="1" noChangeArrowheads="1" noChangeShapeType="1" noTextEdit="1"/>
              </p:cNvSpPr>
              <p:nvPr/>
            </p:nvSpPr>
            <p:spPr>
              <a:xfrm>
                <a:off x="832104" y="1587175"/>
                <a:ext cx="10533888" cy="360680"/>
              </a:xfrm>
              <a:prstGeom prst="rect">
                <a:avLst/>
              </a:prstGeom>
              <a:blipFill>
                <a:blip r:embed="rId4"/>
                <a:stretch>
                  <a:fillRect l="-1389" b="-38333"/>
                </a:stretch>
              </a:blipFill>
              <a:ln/>
            </p:spPr>
            <p:txBody>
              <a:bodyPr/>
              <a:lstStyle/>
              <a:p>
                <a:r>
                  <a:rPr lang="zh-CN" altLang="en-US">
                    <a:noFill/>
                  </a:rPr>
                  <a:t> </a:t>
                </a:r>
              </a:p>
            </p:txBody>
          </p:sp>
        </mc:Fallback>
      </mc:AlternateContent>
      <p:sp>
        <p:nvSpPr>
          <p:cNvPr id="5" name="QC_6_EX.23_1#6fb83d017?vop=1&amp;pid=195727390&amp;color=0,0,0&amp;bbb=1"/>
          <p:cNvSpPr/>
          <p:nvPr/>
        </p:nvSpPr>
        <p:spPr>
          <a:xfrm>
            <a:off x="832104" y="1951665"/>
            <a:ext cx="10533888"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本题是两个二项式乘积展开式的特定项的系数问题</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AlternateContent xmlns:mc="http://schemas.openxmlformats.org/markup-compatibility/2006">
        <mc:Choice xmlns:a14="http://schemas.microsoft.com/office/drawing/2010/main" Requires="a14">
          <p:sp>
            <p:nvSpPr>
              <p:cNvPr id="6" name="QC_6_AS.24_1#6fb83d017?vop=1&amp;pid=195727390&amp;color=0,0,0&amp;bbb=1"/>
              <p:cNvSpPr/>
              <p:nvPr/>
            </p:nvSpPr>
            <p:spPr>
              <a:xfrm>
                <a:off x="832104" y="2316155"/>
                <a:ext cx="10533888" cy="1727200"/>
              </a:xfrm>
              <a:prstGeom prst="rect">
                <a:avLst/>
              </a:prstGeom>
              <a:noFill/>
              <a:ln/>
            </p:spPr>
            <p:txBody>
              <a:bodyPr wrap="none" lIns="0" tIns="0" rIns="0" bIns="0" rtlCol="0" anchor="t"/>
              <a:lstStyle/>
              <a:p>
                <a:pPr algn="l" latinLnBrk="1">
                  <a:lnSpc>
                    <a:spcPts val="3400"/>
                  </a:lnSpc>
                </a:pPr>
                <a:r>
                  <a:rPr lang="en-US" altLang="zh-CN" sz="1800" b="0" i="0" dirty="0">
                    <a:solidFill>
                      <a:srgbClr val="000000"/>
                    </a:solidFill>
                    <a:latin typeface="微软雅黑" pitchFamily="34" charset="0"/>
                    <a:ea typeface="微软雅黑" pitchFamily="34" charset="-122"/>
                    <a:cs typeface="微软雅黑" pitchFamily="34" charset="-120"/>
                  </a:rPr>
                  <a:t>【解析】</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𝑦</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5</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的展开式的通项为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𝑘</m:t>
                        </m:r>
                      </m:sup>
                    </m:sSub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5−</m:t>
                        </m:r>
                        <m:r>
                          <a:rPr lang="en-US" altLang="zh-CN" sz="1800" b="0" i="0">
                            <a:solidFill>
                              <a:srgbClr val="000000"/>
                            </a:solidFill>
                            <a:latin typeface="Cambria Math" pitchFamily="34" charset="0"/>
                            <a:ea typeface="Cambria Math" pitchFamily="34" charset="-122"/>
                            <a:cs typeface="Cambria Math" pitchFamily="34" charset="-120"/>
                          </a:rPr>
                          <m:t>𝑘</m:t>
                        </m:r>
                      </m:sup>
                    </m:s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𝑦</m:t>
                        </m:r>
                      </m:e>
                      <m:sup>
                        <m:r>
                          <a:rPr lang="en-US" altLang="zh-CN" sz="1800" b="0" i="0">
                            <a:solidFill>
                              <a:srgbClr val="000000"/>
                            </a:solidFill>
                            <a:latin typeface="Cambria Math" pitchFamily="34" charset="0"/>
                            <a:ea typeface="Cambria Math" pitchFamily="34" charset="-122"/>
                            <a:cs typeface="Cambria Math" pitchFamily="34" charset="-120"/>
                          </a:rPr>
                          <m:t>𝑘</m:t>
                        </m:r>
                      </m:sup>
                    </m:s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𝑘</m:t>
                    </m:r>
                    <m:r>
                      <a:rPr lang="en-US" altLang="zh-CN" sz="1800" b="0" i="0" smtClean="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,1,2,3,4,5，</a:t>
                </a:r>
                <a:endParaRPr lang="en-US" altLang="zh-CN" sz="1800" dirty="0">
                  <a:solidFill>
                    <a:srgbClr val="000000"/>
                  </a:solidFill>
                </a:endParaRPr>
              </a:p>
              <a:p>
                <a:pPr latinLnBrk="1">
                  <a:lnSpc>
                    <a:spcPts val="3400"/>
                  </a:lnSpc>
                </a:pPr>
                <a:r>
                  <a:rPr lang="en-US" altLang="zh-CN" b="0" i="0">
                    <a:solidFill>
                      <a:srgbClr val="000000"/>
                    </a:solidFill>
                    <a:latin typeface="微软雅黑" pitchFamily="34" charset="0"/>
                    <a:ea typeface="微软雅黑" pitchFamily="34" charset="-122"/>
                    <a:cs typeface="微软雅黑" pitchFamily="34" charset="-120"/>
                  </a:rPr>
                  <a:t>令</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𝑘</m:t>
                    </m:r>
                    <m:r>
                      <a:rPr lang="en-US" altLang="zh-CN" sz="1800" b="0" i="0" smtClean="0">
                        <a:solidFill>
                          <a:srgbClr val="000000"/>
                        </a:solidFill>
                        <a:latin typeface="Cambria Math" pitchFamily="34" charset="0"/>
                        <a:ea typeface="Cambria Math" pitchFamily="34" charset="-122"/>
                        <a:cs typeface="Cambria Math" pitchFamily="34" charset="-120"/>
                      </a:rPr>
                      <m:t>=4</m:t>
                    </m:r>
                  </m:oMath>
                </a14:m>
                <a:r>
                  <a:rPr lang="en-US" altLang="zh-CN" sz="1800" b="0" i="0" dirty="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5</m:t>
                        </m:r>
                      </m:sub>
                    </m:sSub>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4</m:t>
                        </m:r>
                      </m:sup>
                    </m:sSubSup>
                    <m:r>
                      <a:rPr lang="en-US" altLang="zh-CN" sz="1800" b="0" i="0" smtClean="0">
                        <a:solidFill>
                          <a:srgbClr val="000000"/>
                        </a:solidFill>
                        <a:latin typeface="Cambria Math" pitchFamily="34" charset="0"/>
                        <a:ea typeface="Cambria Math" pitchFamily="34" charset="-122"/>
                        <a:cs typeface="Cambria Math" pitchFamily="34" charset="-120"/>
                      </a:rPr>
                      <m:t>𝑥</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𝑦</m:t>
                        </m:r>
                      </m:e>
                      <m:sup>
                        <m:r>
                          <a:rPr lang="en-US" altLang="zh-CN" sz="1800" b="0" i="0">
                            <a:solidFill>
                              <a:srgbClr val="000000"/>
                            </a:solidFill>
                            <a:latin typeface="Cambria Math" pitchFamily="34" charset="0"/>
                            <a:ea typeface="Cambria Math" pitchFamily="34" charset="-122"/>
                            <a:cs typeface="Cambria Math" pitchFamily="34" charset="-120"/>
                          </a:rPr>
                          <m:t>4</m:t>
                        </m:r>
                      </m:sup>
                    </m:sSup>
                  </m:oMath>
                </a14:m>
                <a:r>
                  <a:rPr lang="en-US" altLang="zh-CN" sz="1800" b="0" i="0" dirty="0">
                    <a:solidFill>
                      <a:srgbClr val="000000"/>
                    </a:solidFill>
                    <a:latin typeface="微软雅黑" pitchFamily="34" charset="0"/>
                    <a:ea typeface="微软雅黑" pitchFamily="34" charset="-122"/>
                    <a:cs typeface="微软雅黑" pitchFamily="34" charset="-120"/>
                  </a:rPr>
                  <a:t>；令</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𝑘</m:t>
                    </m:r>
                    <m:r>
                      <a:rPr lang="en-US" altLang="zh-CN" sz="1800" b="0" i="0" smtClean="0">
                        <a:solidFill>
                          <a:srgbClr val="000000"/>
                        </a:solidFill>
                        <a:latin typeface="Cambria Math" pitchFamily="34" charset="0"/>
                        <a:ea typeface="Cambria Math" pitchFamily="34" charset="-122"/>
                        <a:cs typeface="Cambria Math" pitchFamily="34" charset="-120"/>
                      </a:rPr>
                      <m:t>=3</m:t>
                    </m:r>
                  </m:oMath>
                </a14:m>
                <a:r>
                  <a:rPr lang="en-US" altLang="zh-CN" sz="1800" b="0" i="0" dirty="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4</m:t>
                        </m:r>
                      </m:sub>
                    </m:sSub>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3</m:t>
                        </m:r>
                      </m:sup>
                    </m:sSub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2</m:t>
                        </m:r>
                      </m:sup>
                    </m:s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𝑦</m:t>
                        </m:r>
                      </m:e>
                      <m:sup>
                        <m:r>
                          <a:rPr lang="en-US" altLang="zh-CN" sz="1800" b="0" i="0">
                            <a:solidFill>
                              <a:srgbClr val="000000"/>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3400"/>
                  </a:lnSpc>
                </a:pPr>
                <a:r>
                  <a:rPr lang="en-US" altLang="zh-CN" b="0" i="0">
                    <a:solidFill>
                      <a:srgbClr val="000000"/>
                    </a:solidFill>
                    <a:latin typeface="微软雅黑" pitchFamily="34" charset="0"/>
                    <a:ea typeface="微软雅黑" pitchFamily="34" charset="-122"/>
                    <a:cs typeface="微软雅黑" pitchFamily="34" charset="-120"/>
                  </a:rPr>
                  <a:t>因</a:t>
                </a:r>
                <a:r>
                  <a:rPr lang="en-US" altLang="zh-CN" sz="18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(2−</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𝑦</m:t>
                        </m:r>
                      </m:num>
                      <m:den>
                        <m:r>
                          <a:rPr lang="en-US" altLang="zh-CN" sz="1800" b="0" i="0">
                            <a:solidFill>
                              <a:srgbClr val="000000"/>
                            </a:solidFill>
                            <a:latin typeface="Cambria Math" pitchFamily="34" charset="0"/>
                            <a:ea typeface="Cambria Math" pitchFamily="34" charset="-122"/>
                            <a:cs typeface="Cambria Math" pitchFamily="34" charset="-120"/>
                          </a:rPr>
                          <m:t>𝑥</m:t>
                        </m:r>
                      </m:den>
                    </m:f>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𝑦</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5</m:t>
                        </m:r>
                      </m:sup>
                    </m:sSup>
                    <m:r>
                      <a:rPr lang="en-US" altLang="zh-CN" sz="1800" b="0" i="0" smtClean="0">
                        <a:solidFill>
                          <a:srgbClr val="000000"/>
                        </a:solidFill>
                        <a:latin typeface="Cambria Math" pitchFamily="34" charset="0"/>
                        <a:ea typeface="Cambria Math" pitchFamily="34" charset="-122"/>
                        <a:cs typeface="Cambria Math" pitchFamily="34" charset="-120"/>
                      </a:rPr>
                      <m:t>=2(</m:t>
                    </m:r>
                    <m:r>
                      <a:rPr lang="en-US" altLang="zh-CN" sz="1800" b="0" i="0" smtClean="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𝑦</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5</m:t>
                        </m:r>
                      </m:sup>
                    </m:sSup>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𝑦</m:t>
                        </m:r>
                      </m:num>
                      <m:den>
                        <m:r>
                          <a:rPr lang="en-US" altLang="zh-CN" sz="1800" b="0" i="0">
                            <a:solidFill>
                              <a:srgbClr val="000000"/>
                            </a:solidFill>
                            <a:latin typeface="Cambria Math" pitchFamily="34" charset="0"/>
                            <a:ea typeface="Cambria Math" pitchFamily="34" charset="-122"/>
                            <a:cs typeface="Cambria Math" pitchFamily="34" charset="-120"/>
                          </a:rPr>
                          <m:t>𝑥</m:t>
                        </m:r>
                      </m:den>
                    </m:f>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5</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34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(2−</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𝑦</m:t>
                        </m:r>
                      </m:num>
                      <m:den>
                        <m:r>
                          <a:rPr lang="en-US" altLang="zh-CN" sz="1800" b="0" i="0">
                            <a:solidFill>
                              <a:srgbClr val="000000"/>
                            </a:solidFill>
                            <a:latin typeface="Cambria Math" pitchFamily="34" charset="0"/>
                            <a:ea typeface="Cambria Math" pitchFamily="34" charset="-122"/>
                            <a:cs typeface="Cambria Math" pitchFamily="34" charset="-120"/>
                          </a:rPr>
                          <m:t>𝑥</m:t>
                        </m:r>
                      </m:den>
                    </m:f>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𝑦</m:t>
                        </m:r>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5</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的展开式中</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𝑥</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𝑦</m:t>
                        </m:r>
                      </m:e>
                      <m:sup>
                        <m:r>
                          <a:rPr lang="en-US" altLang="zh-CN" sz="1800" b="0" i="0">
                            <a:solidFill>
                              <a:srgbClr val="000000"/>
                            </a:solidFill>
                            <a:latin typeface="Cambria Math" pitchFamily="34" charset="0"/>
                            <a:ea typeface="Cambria Math" pitchFamily="34" charset="-122"/>
                            <a:cs typeface="Cambria Math" pitchFamily="34" charset="-120"/>
                          </a:rPr>
                          <m:t>4</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的系数为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2</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4</m:t>
                        </m:r>
                      </m:sup>
                    </m:sSubSup>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3</m:t>
                        </m:r>
                      </m:sup>
                    </m:sSubSup>
                    <m:r>
                      <a:rPr lang="en-US" altLang="zh-CN" sz="1800" b="0" i="0" smtClean="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.故选C.</a:t>
                </a:r>
                <a:endParaRPr lang="en-US" altLang="zh-CN" sz="1800" dirty="0">
                  <a:solidFill>
                    <a:srgbClr val="000000"/>
                  </a:solidFill>
                </a:endParaRPr>
              </a:p>
            </p:txBody>
          </p:sp>
        </mc:Choice>
        <mc:Fallback>
          <p:sp>
            <p:nvSpPr>
              <p:cNvPr id="6" name="QC_6_AS.24_1#6fb83d017?vop=1&amp;pid=195727390&amp;color=0,0,0&amp;bbb=1"/>
              <p:cNvSpPr>
                <a:spLocks noRot="1" noChangeAspect="1" noMove="1" noResize="1" noEditPoints="1" noAdjustHandles="1" noChangeArrowheads="1" noChangeShapeType="1" noTextEdit="1"/>
              </p:cNvSpPr>
              <p:nvPr/>
            </p:nvSpPr>
            <p:spPr>
              <a:xfrm>
                <a:off x="832104" y="2316155"/>
                <a:ext cx="10533888" cy="1727200"/>
              </a:xfrm>
              <a:prstGeom prst="rect">
                <a:avLst/>
              </a:prstGeom>
              <a:blipFill>
                <a:blip r:embed="rId5"/>
                <a:stretch>
                  <a:fillRect l="-1389" b="-459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 calcmode="lin" valueType="num">
                                      <p:cBhvr additive="base">
                                        <p:cTn id="3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2" end="2"/>
                                            </p:txEl>
                                          </p:spTgt>
                                        </p:tgtEl>
                                        <p:attrNameLst>
                                          <p:attrName>style.visibility</p:attrName>
                                        </p:attrNameLst>
                                      </p:cBhvr>
                                      <p:to>
                                        <p:strVal val="visible"/>
                                      </p:to>
                                    </p:set>
                                    <p:anim calcmode="lin" valueType="num">
                                      <p:cBhvr additive="base">
                                        <p:cTn id="3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 calcmode="lin" valueType="num">
                                      <p:cBhvr additive="base">
                                        <p:cTn id="4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25_1#b4791c932?vop=1&amp;pid=195727390&amp;color=0,0,0&amp;bt=1&amp;bbb=1"/>
              <p:cNvSpPr/>
              <p:nvPr/>
            </p:nvSpPr>
            <p:spPr>
              <a:xfrm>
                <a:off x="832104" y="1080000"/>
                <a:ext cx="10533888" cy="525844"/>
              </a:xfrm>
              <a:prstGeom prst="rect">
                <a:avLst/>
              </a:prstGeom>
              <a:noFill/>
              <a:ln/>
            </p:spPr>
            <p:txBody>
              <a:bodyPr wrap="none" lIns="0" tIns="0" rIns="0" bIns="0" rtlCol="0" anchor="t"/>
              <a:lstStyle/>
              <a:p>
                <a:pPr algn="l" latinLnBrk="1">
                  <a:lnSpc>
                    <a:spcPts val="4500"/>
                  </a:lnSpc>
                </a:pP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𝑥</m:t>
                            </m:r>
                          </m:den>
                        </m:f>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6</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的展开式中</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的系数为(</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2" name="QC_6_BD.25_1#b4791c932?vop=1&amp;pid=195727390&amp;color=0,0,0&amp;bt=1&amp;bbb=1"/>
              <p:cNvSpPr>
                <a:spLocks noRot="1" noChangeAspect="1" noMove="1" noResize="1" noEditPoints="1" noAdjustHandles="1" noChangeArrowheads="1" noChangeShapeType="1" noTextEdit="1"/>
              </p:cNvSpPr>
              <p:nvPr/>
            </p:nvSpPr>
            <p:spPr>
              <a:xfrm>
                <a:off x="832104" y="1080000"/>
                <a:ext cx="10533888" cy="525844"/>
              </a:xfrm>
              <a:prstGeom prst="rect">
                <a:avLst/>
              </a:prstGeom>
              <a:blipFill>
                <a:blip r:embed="rId3"/>
                <a:stretch>
                  <a:fillRect l="-1389" b="-16279"/>
                </a:stretch>
              </a:blipFill>
              <a:ln/>
            </p:spPr>
            <p:txBody>
              <a:bodyPr/>
              <a:lstStyle/>
              <a:p>
                <a:r>
                  <a:rPr lang="zh-CN" altLang="en-US">
                    <a:noFill/>
                  </a:rPr>
                  <a:t> </a:t>
                </a:r>
              </a:p>
            </p:txBody>
          </p:sp>
        </mc:Fallback>
      </mc:AlternateContent>
      <p:sp>
        <p:nvSpPr>
          <p:cNvPr id="3" name="QC_6_AN.26_1#b4791c932.bracket?vop=1&amp;pid=195727390&amp;color=0,0,0&amp;vpa=8"/>
          <p:cNvSpPr/>
          <p:nvPr/>
        </p:nvSpPr>
        <p:spPr>
          <a:xfrm>
            <a:off x="4819047" y="1306124"/>
            <a:ext cx="331788" cy="268097"/>
          </a:xfrm>
          <a:prstGeom prst="rect">
            <a:avLst/>
          </a:prstGeom>
          <a:noFill/>
          <a:ln/>
        </p:spPr>
        <p:txBody>
          <a:bodyPr wrap="none" lIns="0" tIns="0" rIns="0" bIns="0" rtlCol="0" anchor="t"/>
          <a:lstStyle/>
          <a:p>
            <a:pPr algn="ctr" latinLnBrk="1">
              <a:lnSpc>
                <a:spcPts val="22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solidFill>
                <a:srgbClr val="FF0000"/>
              </a:solidFill>
            </a:endParaRPr>
          </a:p>
        </p:txBody>
      </p:sp>
      <p:sp>
        <p:nvSpPr>
          <p:cNvPr id="4" name="QC_6_BD.25_2#b4791c932.choices?vop=1&amp;pid=195727390&amp;color=0,0,0&amp;bbb=1"/>
          <p:cNvSpPr/>
          <p:nvPr/>
        </p:nvSpPr>
        <p:spPr>
          <a:xfrm>
            <a:off x="832104" y="1607114"/>
            <a:ext cx="10533888" cy="360680"/>
          </a:xfrm>
          <a:prstGeom prst="rect">
            <a:avLst/>
          </a:prstGeom>
          <a:noFill/>
          <a:ln/>
        </p:spPr>
        <p:txBody>
          <a:bodyPr wrap="none" lIns="0" tIns="0" rIns="0" bIns="0" rtlCol="0" anchor="t"/>
          <a:lstStyle/>
          <a:p>
            <a:pPr latinLnBrk="1">
              <a:lnSpc>
                <a:spcPts val="3200"/>
              </a:lnSpc>
              <a:tabLst>
                <a:tab pos="2604897" algn="l"/>
                <a:tab pos="5311394" algn="l"/>
                <a:tab pos="801789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60</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120</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160</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220</a:t>
            </a:r>
            <a:endParaRPr lang="en-US" altLang="zh-CN" sz="1800" dirty="0">
              <a:solidFill>
                <a:srgbClr val="000000"/>
              </a:solidFill>
            </a:endParaRPr>
          </a:p>
        </p:txBody>
      </p:sp>
      <p:sp>
        <p:nvSpPr>
          <p:cNvPr id="5" name="QC_6_EX.27_1#b4791c932?vop=1&amp;pid=195727390&amp;color=0,0,0&amp;bbb=1"/>
          <p:cNvSpPr/>
          <p:nvPr/>
        </p:nvSpPr>
        <p:spPr>
          <a:xfrm>
            <a:off x="832104" y="2013577"/>
            <a:ext cx="10533888"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三项展开式的特定项系数问题</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AlternateContent xmlns:mc="http://schemas.openxmlformats.org/markup-compatibility/2006">
        <mc:Choice xmlns:a14="http://schemas.microsoft.com/office/drawing/2010/main" Requires="a14">
          <p:sp>
            <p:nvSpPr>
              <p:cNvPr id="6" name="QC_6_AS.28_1#b4791c932?vop=1&amp;pid=195727390&amp;color=0,0,0&amp;bbb=1&amp;hb=1"/>
              <p:cNvSpPr/>
              <p:nvPr/>
            </p:nvSpPr>
            <p:spPr>
              <a:xfrm>
                <a:off x="832104" y="2386894"/>
                <a:ext cx="10533888" cy="29845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𝑥</m:t>
                            </m:r>
                          </m:den>
                        </m:f>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6</m:t>
                        </m:r>
                      </m:sup>
                    </m:sSup>
                    <m:r>
                      <a:rPr lang="en-US" altLang="zh-CN" sz="1800" b="0" i="0" smtClean="0">
                        <a:solidFill>
                          <a:srgbClr val="000000"/>
                        </a:solidFill>
                        <a:latin typeface="Cambria Math" pitchFamily="34" charset="0"/>
                        <a:ea typeface="Cambria Math" pitchFamily="34" charset="-122"/>
                        <a:cs typeface="Cambria Math" pitchFamily="34" charset="-120"/>
                      </a:rPr>
                      <m:t>=[2+(</m:t>
                    </m:r>
                    <m:r>
                      <a:rPr lang="en-US" altLang="zh-CN" sz="1800" b="0" i="0" smtClean="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𝑥</m:t>
                        </m:r>
                      </m:den>
                    </m:f>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6</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的展开式的通项为</a:t>
                </a:r>
                <a14:m>
                  <m:oMath xmlns:m="http://schemas.openxmlformats.org/officeDocument/2006/math">
                    <m:sSubSup>
                      <m:sSubSupPr>
                        <m:ctrlPr>
                          <a:rPr lang="en-US" altLang="zh-CN" sz="1800" b="0"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6</m:t>
                        </m:r>
                      </m:sub>
                      <m:sup>
                        <m:r>
                          <a:rPr lang="en-US" altLang="zh-CN" sz="1800" b="0" i="0">
                            <a:solidFill>
                              <a:srgbClr val="000000"/>
                            </a:solidFill>
                            <a:latin typeface="Cambria Math" pitchFamily="34" charset="0"/>
                            <a:ea typeface="Cambria Math" pitchFamily="34" charset="-122"/>
                            <a:cs typeface="Cambria Math" pitchFamily="34" charset="-120"/>
                          </a:rPr>
                          <m:t>𝑟</m:t>
                        </m:r>
                      </m:sup>
                    </m:sSub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6−</m:t>
                        </m:r>
                        <m:r>
                          <a:rPr lang="en-US" altLang="zh-CN" sz="1800" b="0" i="0">
                            <a:solidFill>
                              <a:srgbClr val="000000"/>
                            </a:solidFill>
                            <a:latin typeface="Cambria Math" pitchFamily="34" charset="0"/>
                            <a:ea typeface="Cambria Math" pitchFamily="34" charset="-122"/>
                            <a:cs typeface="Cambria Math" pitchFamily="34" charset="-120"/>
                          </a:rPr>
                          <m:t>𝑟</m:t>
                        </m:r>
                      </m:sup>
                    </m:sSup>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𝑟</m:t>
                        </m:r>
                      </m:sub>
                      <m:sup>
                        <m:r>
                          <a:rPr lang="en-US" altLang="zh-CN" sz="1800" b="0" i="0">
                            <a:solidFill>
                              <a:srgbClr val="000000"/>
                            </a:solidFill>
                            <a:latin typeface="Cambria Math" pitchFamily="34" charset="0"/>
                            <a:ea typeface="Cambria Math" pitchFamily="34" charset="-122"/>
                            <a:cs typeface="Cambria Math" pitchFamily="34" charset="-120"/>
                          </a:rPr>
                          <m:t>𝑘</m:t>
                        </m:r>
                      </m:sup>
                    </m:sSub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𝑘</m:t>
                        </m:r>
                      </m:sup>
                    </m:s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𝑥</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𝑘</m:t>
                        </m:r>
                      </m:sup>
                    </m:sSup>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6</m:t>
                        </m:r>
                      </m:sub>
                      <m:sup>
                        <m:r>
                          <a:rPr lang="en-US" altLang="zh-CN" sz="1800" b="0" i="0">
                            <a:solidFill>
                              <a:srgbClr val="000000"/>
                            </a:solidFill>
                            <a:latin typeface="Cambria Math" pitchFamily="34" charset="0"/>
                            <a:ea typeface="Cambria Math" pitchFamily="34" charset="-122"/>
                            <a:cs typeface="Cambria Math" pitchFamily="34" charset="-120"/>
                          </a:rPr>
                          <m:t>𝑟</m:t>
                        </m:r>
                      </m:sup>
                    </m:sSub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6−</m:t>
                        </m:r>
                        <m:r>
                          <a:rPr lang="en-US" altLang="zh-CN" sz="1800" b="0" i="0">
                            <a:solidFill>
                              <a:srgbClr val="000000"/>
                            </a:solidFill>
                            <a:latin typeface="Cambria Math" pitchFamily="34" charset="0"/>
                            <a:ea typeface="Cambria Math" pitchFamily="34" charset="-122"/>
                            <a:cs typeface="Cambria Math" pitchFamily="34" charset="-120"/>
                          </a:rPr>
                          <m:t>𝑟</m:t>
                        </m:r>
                      </m:sup>
                    </m:sSup>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𝑟</m:t>
                        </m:r>
                      </m:sub>
                      <m:sup>
                        <m:r>
                          <a:rPr lang="en-US" altLang="zh-CN" sz="1800" b="0" i="0">
                            <a:solidFill>
                              <a:srgbClr val="000000"/>
                            </a:solidFill>
                            <a:latin typeface="Cambria Math" pitchFamily="34" charset="0"/>
                            <a:ea typeface="Cambria Math" pitchFamily="34" charset="-122"/>
                            <a:cs typeface="Cambria Math" pitchFamily="34" charset="-120"/>
                          </a:rPr>
                          <m:t>𝑘</m:t>
                        </m:r>
                      </m:sup>
                    </m:sSub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𝑘</m:t>
                        </m:r>
                      </m:sup>
                    </m:s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𝑟</m:t>
                    </m:r>
                    <m:r>
                      <a:rPr lang="en-US" altLang="zh-CN" sz="1800" b="0" i="0" smtClean="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1,2, </a:t>
                </a:r>
              </a:p>
              <a:p>
                <a:pPr latinLnBrk="1">
                  <a:lnSpc>
                    <a:spcPts val="3300"/>
                  </a:lnSpc>
                </a:pP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,6，</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𝑘</m:t>
                    </m:r>
                    <m:r>
                      <a:rPr lang="en-US" altLang="zh-CN" sz="1800" b="0" i="0" smtClean="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微软雅黑" pitchFamily="34" charset="0"/>
                    <a:ea typeface="微软雅黑" pitchFamily="34" charset="-122"/>
                    <a:cs typeface="微软雅黑" pitchFamily="34" charset="-120"/>
                  </a:rPr>
                  <a:t>,1,2,</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（提示：将其中的两项看成整体，用两次二项式定理求通项）</a:t>
                </a:r>
                <a:endParaRPr lang="en-US" altLang="zh-CN" sz="1800" dirty="0">
                  <a:solidFill>
                    <a:srgbClr val="00A0AF"/>
                  </a:solidFill>
                </a:endParaRP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以含</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3</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的项为</a:t>
                </a:r>
                <a14:m>
                  <m:oMath xmlns:m="http://schemas.openxmlformats.org/officeDocument/2006/math">
                    <m:sSubSup>
                      <m:sSubSupPr>
                        <m:ctrlPr>
                          <a:rPr lang="en-US" altLang="zh-CN" sz="1800" b="0"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6</m:t>
                        </m:r>
                      </m:sub>
                      <m:sup>
                        <m:r>
                          <a:rPr lang="en-US" altLang="zh-CN" sz="1800" b="0" i="0">
                            <a:solidFill>
                              <a:srgbClr val="000000"/>
                            </a:solidFill>
                            <a:latin typeface="Cambria Math" pitchFamily="34" charset="0"/>
                            <a:ea typeface="Cambria Math" pitchFamily="34" charset="-122"/>
                            <a:cs typeface="Cambria Math" pitchFamily="34" charset="-120"/>
                          </a:rPr>
                          <m:t>3</m:t>
                        </m:r>
                      </m:sup>
                    </m:sSubSup>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3</m:t>
                        </m:r>
                      </m:sup>
                    </m:sSup>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3</m:t>
                        </m:r>
                      </m:sub>
                      <m:sup>
                        <m:r>
                          <a:rPr lang="en-US" altLang="zh-CN" sz="1800" b="0" i="0">
                            <a:solidFill>
                              <a:srgbClr val="000000"/>
                            </a:solidFill>
                            <a:latin typeface="Cambria Math" pitchFamily="34" charset="0"/>
                            <a:ea typeface="Cambria Math" pitchFamily="34" charset="-122"/>
                            <a:cs typeface="Cambria Math" pitchFamily="34" charset="-120"/>
                          </a:rPr>
                          <m:t>0</m:t>
                        </m:r>
                      </m:sup>
                    </m:sSub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3</m:t>
                        </m:r>
                      </m:sup>
                    </m:sSup>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6</m:t>
                        </m:r>
                      </m:sub>
                      <m:sup>
                        <m:r>
                          <a:rPr lang="en-US" altLang="zh-CN" sz="1800" b="0" i="0">
                            <a:solidFill>
                              <a:srgbClr val="000000"/>
                            </a:solidFill>
                            <a:latin typeface="Cambria Math" pitchFamily="34" charset="0"/>
                            <a:ea typeface="Cambria Math" pitchFamily="34" charset="-122"/>
                            <a:cs typeface="Cambria Math" pitchFamily="34" charset="-120"/>
                          </a:rPr>
                          <m:t>5</m:t>
                        </m:r>
                      </m:sup>
                    </m:sSubSup>
                    <m:r>
                      <a:rPr lang="en-US" altLang="zh-CN" sz="1800" b="0" i="0" smtClean="0">
                        <a:solidFill>
                          <a:srgbClr val="000000"/>
                        </a:solidFill>
                        <a:latin typeface="Cambria Math" pitchFamily="34" charset="0"/>
                        <a:ea typeface="Cambria Math" pitchFamily="34" charset="-122"/>
                        <a:cs typeface="Cambria Math" pitchFamily="34" charset="-120"/>
                      </a:rPr>
                      <m:t>⋅2⋅</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1</m:t>
                        </m:r>
                      </m:sup>
                    </m:sSub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3</m:t>
                        </m:r>
                      </m:sup>
                    </m:sSup>
                    <m:r>
                      <a:rPr lang="en-US" altLang="zh-CN" sz="1800" b="0" i="0" smtClean="0">
                        <a:solidFill>
                          <a:srgbClr val="000000"/>
                        </a:solidFill>
                        <a:latin typeface="Cambria Math" pitchFamily="34" charset="0"/>
                        <a:ea typeface="Cambria Math" pitchFamily="34" charset="-122"/>
                        <a:cs typeface="Cambria Math" pitchFamily="34" charset="-120"/>
                      </a:rPr>
                      <m:t>=160</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3</m:t>
                        </m:r>
                      </m:sup>
                    </m:sSup>
                    <m:r>
                      <a:rPr lang="en-US" altLang="zh-CN" sz="1800" b="0" i="0" smtClean="0">
                        <a:solidFill>
                          <a:srgbClr val="000000"/>
                        </a:solidFill>
                        <a:latin typeface="Cambria Math" pitchFamily="34" charset="0"/>
                        <a:ea typeface="Cambria Math" pitchFamily="34" charset="-122"/>
                        <a:cs typeface="Cambria Math" pitchFamily="34" charset="-120"/>
                      </a:rPr>
                      <m:t>+60</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3</m:t>
                        </m:r>
                      </m:sup>
                    </m:sSup>
                    <m:r>
                      <a:rPr lang="en-US" altLang="zh-CN" sz="1800" b="0" i="0" smtClean="0">
                        <a:solidFill>
                          <a:srgbClr val="000000"/>
                        </a:solidFill>
                        <a:latin typeface="Cambria Math" pitchFamily="34" charset="0"/>
                        <a:ea typeface="Cambria Math" pitchFamily="34" charset="-122"/>
                        <a:cs typeface="Cambria Math" pitchFamily="34" charset="-120"/>
                      </a:rPr>
                      <m:t>=220</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3</m:t>
                        </m:r>
                      </m:sup>
                    </m:sSup>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（提示：</a:t>
                </a:r>
                <a14:m>
                  <m:oMath xmlns:m="http://schemas.openxmlformats.org/officeDocument/2006/math">
                    <m:r>
                      <a:rPr lang="en-US" altLang="zh-CN" sz="1800" b="0" i="0" smtClean="0">
                        <a:solidFill>
                          <a:srgbClr val="00A0AF"/>
                        </a:solidFill>
                        <a:latin typeface="Cambria Math" pitchFamily="34" charset="0"/>
                        <a:ea typeface="Cambria Math" pitchFamily="34" charset="-122"/>
                        <a:cs typeface="Cambria Math" pitchFamily="34" charset="-120"/>
                      </a:rPr>
                      <m:t>𝑟</m:t>
                    </m:r>
                    <m:r>
                      <a:rPr lang="en-US" altLang="zh-CN" sz="1800" b="0" i="0" smtClean="0">
                        <a:solidFill>
                          <a:srgbClr val="00A0AF"/>
                        </a:solidFill>
                        <a:latin typeface="Cambria Math" pitchFamily="34" charset="0"/>
                        <a:ea typeface="Cambria Math" pitchFamily="34" charset="-122"/>
                        <a:cs typeface="Cambria Math" pitchFamily="34" charset="-120"/>
                      </a:rPr>
                      <m:t>=3</m:t>
                    </m:r>
                  </m:oMath>
                </a14:m>
                <a:r>
                  <a:rPr lang="en-US" altLang="zh-CN" sz="1800" b="0" i="0" dirty="0">
                    <a:solidFill>
                      <a:srgbClr val="00A0AF"/>
                    </a:solidFill>
                    <a:latin typeface="微软雅黑" pitchFamily="34" charset="0"/>
                    <a:ea typeface="楷体" pitchFamily="34" charset="-122"/>
                    <a:cs typeface="微软雅黑" pitchFamily="34" charset="-120"/>
                  </a:rPr>
                  <a:t>,</a:t>
                </a:r>
                <a14:m>
                  <m:oMath xmlns:m="http://schemas.openxmlformats.org/officeDocument/2006/math">
                    <m:r>
                      <a:rPr lang="en-US" altLang="zh-CN" sz="1800" b="0" i="0" smtClean="0">
                        <a:solidFill>
                          <a:srgbClr val="00A0AF"/>
                        </a:solidFill>
                        <a:latin typeface="Cambria Math" pitchFamily="34" charset="0"/>
                        <a:ea typeface="Cambria Math" pitchFamily="34" charset="-122"/>
                        <a:cs typeface="Cambria Math" pitchFamily="34" charset="-120"/>
                      </a:rPr>
                      <m:t>𝑘</m:t>
                    </m:r>
                    <m:r>
                      <a:rPr lang="en-US" altLang="zh-CN" sz="1800" b="0" i="0" smtClean="0">
                        <a:solidFill>
                          <a:srgbClr val="00A0AF"/>
                        </a:solidFill>
                        <a:latin typeface="Cambria Math" pitchFamily="34" charset="0"/>
                        <a:ea typeface="Cambria Math" pitchFamily="34" charset="-122"/>
                        <a:cs typeface="Cambria Math" pitchFamily="34" charset="-120"/>
                      </a:rPr>
                      <m:t>=0</m:t>
                    </m:r>
                  </m:oMath>
                </a14:m>
                <a:r>
                  <a:rPr lang="en-US" altLang="zh-CN" sz="1800" b="0" i="0" dirty="0">
                    <a:solidFill>
                      <a:srgbClr val="00A0AF"/>
                    </a:solidFill>
                    <a:latin typeface="微软雅黑" pitchFamily="34" charset="0"/>
                    <a:ea typeface="楷体" pitchFamily="34" charset="-122"/>
                    <a:cs typeface="微软雅黑" pitchFamily="34" charset="-120"/>
                  </a:rPr>
                  <a:t>或</a:t>
                </a:r>
                <a14:m>
                  <m:oMath xmlns:m="http://schemas.openxmlformats.org/officeDocument/2006/math">
                    <m:r>
                      <a:rPr lang="en-US" altLang="zh-CN" sz="1800" b="0" i="0" smtClean="0">
                        <a:solidFill>
                          <a:srgbClr val="00A0AF"/>
                        </a:solidFill>
                        <a:latin typeface="Cambria Math" pitchFamily="34" charset="0"/>
                        <a:ea typeface="Cambria Math" pitchFamily="34" charset="-122"/>
                        <a:cs typeface="Cambria Math" pitchFamily="34" charset="-120"/>
                      </a:rPr>
                      <m:t>𝑟</m:t>
                    </m:r>
                    <m:r>
                      <a:rPr lang="en-US" altLang="zh-CN" sz="1800" b="0" i="0" smtClean="0">
                        <a:solidFill>
                          <a:srgbClr val="00A0AF"/>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800" b="0" i="0">
                    <a:solidFill>
                      <a:srgbClr val="00A0AF"/>
                    </a:solidFill>
                    <a:latin typeface="微软雅黑" pitchFamily="34" charset="0"/>
                    <a:ea typeface="楷体" pitchFamily="34" charset="-122"/>
                    <a:cs typeface="微软雅黑" pitchFamily="34" charset="-120"/>
                  </a:rPr>
                  <a:t>, </a:t>
                </a:r>
              </a:p>
              <a:p>
                <a:pPr latinLnBrk="1">
                  <a:lnSpc>
                    <a:spcPts val="3300"/>
                  </a:lnSpc>
                </a:pPr>
                <a14:m>
                  <m:oMath xmlns:m="http://schemas.openxmlformats.org/officeDocument/2006/math">
                    <m:r>
                      <a:rPr lang="en-US" altLang="zh-CN" sz="1800" b="0" i="0" smtClean="0">
                        <a:solidFill>
                          <a:srgbClr val="00A0AF"/>
                        </a:solidFill>
                        <a:latin typeface="Cambria Math" pitchFamily="34" charset="0"/>
                        <a:ea typeface="Cambria Math" pitchFamily="34" charset="-122"/>
                        <a:cs typeface="Cambria Math" pitchFamily="34" charset="-120"/>
                      </a:rPr>
                      <m:t>𝑘</m:t>
                    </m:r>
                    <m:r>
                      <a:rPr lang="en-US" altLang="zh-CN" sz="1800" b="0" i="0" smtClean="0">
                        <a:solidFill>
                          <a:srgbClr val="00A0AF"/>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a:t>
                </a:r>
                <a:endParaRPr lang="en-US" altLang="zh-CN" sz="1800" dirty="0">
                  <a:solidFill>
                    <a:srgbClr val="00A0AF"/>
                  </a:solidFill>
                </a:endParaRP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的系数为220.故选D.</a:t>
                </a:r>
                <a:endParaRPr lang="en-US" altLang="zh-CN" sz="1800" dirty="0">
                  <a:solidFill>
                    <a:srgbClr val="000000"/>
                  </a:solidFill>
                </a:endParaRPr>
              </a:p>
              <a:p>
                <a:pPr latinLnBrk="1">
                  <a:lnSpc>
                    <a:spcPts val="3300"/>
                  </a:lnSpc>
                </a:pPr>
                <a:r>
                  <a:rPr lang="en-US" altLang="zh-CN" b="1" i="0">
                    <a:solidFill>
                      <a:srgbClr val="000000"/>
                    </a:solidFill>
                    <a:latin typeface="微软雅黑" pitchFamily="34" charset="0"/>
                    <a:ea typeface="微软雅黑" pitchFamily="34" charset="-122"/>
                    <a:cs typeface="微软雅黑" pitchFamily="34" charset="-120"/>
                  </a:rPr>
                  <a:t>一</a:t>
                </a:r>
                <a:r>
                  <a:rPr lang="en-US" altLang="zh-CN" sz="1800" b="1" i="0">
                    <a:solidFill>
                      <a:srgbClr val="000000"/>
                    </a:solidFill>
                    <a:latin typeface="微软雅黑" pitchFamily="34" charset="0"/>
                    <a:ea typeface="微软雅黑" pitchFamily="34" charset="-122"/>
                    <a:cs typeface="微软雅黑" pitchFamily="34" charset="-120"/>
                  </a:rPr>
                  <a:t>题多解</a:t>
                </a:r>
                <a:endParaRPr lang="en-US" altLang="zh-CN" sz="1800" dirty="0">
                  <a:solidFill>
                    <a:srgbClr val="000000"/>
                  </a:solidFill>
                </a:endParaRPr>
              </a:p>
              <a:p>
                <a:pPr latinLnBrk="1">
                  <a:lnSpc>
                    <a:spcPts val="3700"/>
                  </a:lnSpc>
                </a:pPr>
                <a:r>
                  <a:rPr lang="en-US" altLang="zh-CN" b="0" i="0">
                    <a:solidFill>
                      <a:srgbClr val="000000"/>
                    </a:solidFill>
                    <a:latin typeface="微软雅黑" pitchFamily="34" charset="0"/>
                    <a:ea typeface="楷体" pitchFamily="34" charset="-122"/>
                    <a:cs typeface="微软雅黑" pitchFamily="34" charset="-120"/>
                  </a:rPr>
                  <a:t>若</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&gt;0</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则</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𝑥</m:t>
                        </m:r>
                      </m:den>
                    </m:f>
                    <m:r>
                      <a:rPr lang="en-US" altLang="zh-CN" sz="1800" b="0" i="0" smtClean="0">
                        <a:solidFill>
                          <a:srgbClr val="00000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6</m:t>
                        </m:r>
                      </m:sup>
                    </m:sSup>
                    <m:r>
                      <a:rPr lang="en-US" altLang="zh-CN" sz="1800" b="0" i="0" smtClean="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𝑥</m:t>
                        </m:r>
                      </m:e>
                    </m:rad>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𝑥</m:t>
                            </m:r>
                          </m:e>
                        </m:rad>
                      </m:den>
                    </m:f>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12</m:t>
                        </m:r>
                      </m:sup>
                    </m:sSup>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展开式的通项为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12</m:t>
                        </m:r>
                      </m:sub>
                      <m:sup>
                        <m:r>
                          <a:rPr lang="en-US" altLang="zh-CN" sz="1800" b="0" i="0">
                            <a:solidFill>
                              <a:srgbClr val="000000"/>
                            </a:solidFill>
                            <a:latin typeface="Cambria Math" pitchFamily="34" charset="0"/>
                            <a:ea typeface="Cambria Math" pitchFamily="34" charset="-122"/>
                            <a:cs typeface="Cambria Math" pitchFamily="34" charset="-120"/>
                          </a:rPr>
                          <m:t>𝑟</m:t>
                        </m:r>
                      </m:sup>
                    </m:sSub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𝑥</m:t>
                            </m:r>
                          </m:e>
                        </m:rad>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12−</m:t>
                        </m:r>
                        <m:r>
                          <a:rPr lang="en-US" altLang="zh-CN" sz="1800" b="0" i="0">
                            <a:solidFill>
                              <a:srgbClr val="000000"/>
                            </a:solidFill>
                            <a:latin typeface="Cambria Math" pitchFamily="34" charset="0"/>
                            <a:ea typeface="Cambria Math" pitchFamily="34" charset="-122"/>
                            <a:cs typeface="Cambria Math" pitchFamily="34" charset="-120"/>
                          </a:rPr>
                          <m:t>𝑟</m:t>
                        </m:r>
                      </m:sup>
                    </m:s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𝑥</m:t>
                                </m:r>
                              </m:e>
                            </m:rad>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𝑟</m:t>
                        </m:r>
                      </m:sup>
                    </m:sSup>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12</m:t>
                        </m:r>
                      </m:sub>
                      <m:sup>
                        <m:r>
                          <a:rPr lang="en-US" altLang="zh-CN" sz="1800" b="0" i="0">
                            <a:solidFill>
                              <a:srgbClr val="000000"/>
                            </a:solidFill>
                            <a:latin typeface="Cambria Math" pitchFamily="34" charset="0"/>
                            <a:ea typeface="Cambria Math" pitchFamily="34" charset="-122"/>
                            <a:cs typeface="Cambria Math" pitchFamily="34" charset="-120"/>
                          </a:rPr>
                          <m:t>𝑟</m:t>
                        </m:r>
                      </m:sup>
                    </m:sSub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6−</m:t>
                        </m:r>
                        <m:r>
                          <a:rPr lang="en-US" altLang="zh-CN" sz="1800" b="0" i="0">
                            <a:solidFill>
                              <a:srgbClr val="000000"/>
                            </a:solidFill>
                            <a:latin typeface="Cambria Math" pitchFamily="34" charset="0"/>
                            <a:ea typeface="Cambria Math" pitchFamily="34" charset="-122"/>
                            <a:cs typeface="Cambria Math" pitchFamily="34" charset="-120"/>
                          </a:rPr>
                          <m:t>𝑟</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ct val="150000"/>
                  </a:lnSpc>
                </a:pPr>
                <a:endParaRPr lang="en-US" altLang="zh-CN" dirty="0"/>
              </a:p>
            </p:txBody>
          </p:sp>
        </mc:Choice>
        <mc:Fallback>
          <p:sp>
            <p:nvSpPr>
              <p:cNvPr id="6" name="QC_6_AS.28_1#b4791c932?vop=1&amp;pid=195727390&amp;color=0,0,0&amp;bbb=1&amp;hb=1"/>
              <p:cNvSpPr>
                <a:spLocks noRot="1" noChangeAspect="1" noMove="1" noResize="1" noEditPoints="1" noAdjustHandles="1" noChangeArrowheads="1" noChangeShapeType="1" noTextEdit="1"/>
              </p:cNvSpPr>
              <p:nvPr/>
            </p:nvSpPr>
            <p:spPr>
              <a:xfrm>
                <a:off x="832104" y="2386894"/>
                <a:ext cx="10533888" cy="2984500"/>
              </a:xfrm>
              <a:prstGeom prst="rect">
                <a:avLst/>
              </a:prstGeom>
              <a:blipFill>
                <a:blip r:embed="rId4"/>
                <a:stretch>
                  <a:fillRect l="-1389" r="-579" b="-184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 calcmode="lin" valueType="num">
                                      <p:cBhvr additive="base">
                                        <p:cTn id="3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2" end="2"/>
                                            </p:txEl>
                                          </p:spTgt>
                                        </p:tgtEl>
                                        <p:attrNameLst>
                                          <p:attrName>style.visibility</p:attrName>
                                        </p:attrNameLst>
                                      </p:cBhvr>
                                      <p:to>
                                        <p:strVal val="visible"/>
                                      </p:to>
                                    </p:set>
                                    <p:anim calcmode="lin" valueType="num">
                                      <p:cBhvr additive="base">
                                        <p:cTn id="3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 calcmode="lin" valueType="num">
                                      <p:cBhvr additive="base">
                                        <p:cTn id="4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
                                            <p:txEl>
                                              <p:pRg st="4" end="4"/>
                                            </p:txEl>
                                          </p:spTgt>
                                        </p:tgtEl>
                                        <p:attrNameLst>
                                          <p:attrName>style.visibility</p:attrName>
                                        </p:attrNameLst>
                                      </p:cBhvr>
                                      <p:to>
                                        <p:strVal val="visible"/>
                                      </p:to>
                                    </p:set>
                                    <p:anim calcmode="lin" valueType="num">
                                      <p:cBhvr additive="base">
                                        <p:cTn id="4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4" end="4"/>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6">
                                            <p:txEl>
                                              <p:pRg st="5" end="5"/>
                                            </p:txEl>
                                          </p:spTgt>
                                        </p:tgtEl>
                                        <p:attrNameLst>
                                          <p:attrName>style.visibility</p:attrName>
                                        </p:attrNameLst>
                                      </p:cBhvr>
                                      <p:to>
                                        <p:strVal val="visible"/>
                                      </p:to>
                                    </p:set>
                                    <p:anim calcmode="lin" valueType="num">
                                      <p:cBhvr additive="base">
                                        <p:cTn id="5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5" end="5"/>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6">
                                            <p:txEl>
                                              <p:pRg st="6" end="6"/>
                                            </p:txEl>
                                          </p:spTgt>
                                        </p:tgtEl>
                                        <p:attrNameLst>
                                          <p:attrName>style.visibility</p:attrName>
                                        </p:attrNameLst>
                                      </p:cBhvr>
                                      <p:to>
                                        <p:strVal val="visible"/>
                                      </p:to>
                                    </p:set>
                                    <p:anim calcmode="lin" valueType="num">
                                      <p:cBhvr additive="base">
                                        <p:cTn id="5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AS.28_1#b4791c932?vop=1&amp;pid=195727390&amp;color=0,0,0&amp;bbb=1&amp;hb=1">
                <a:extLst>
                  <a:ext uri="{FF2B5EF4-FFF2-40B4-BE49-F238E27FC236}">
                    <a16:creationId xmlns:a16="http://schemas.microsoft.com/office/drawing/2014/main" id="{04E35F4C-F349-E373-EA17-723F7A2376E6}"/>
                  </a:ext>
                </a:extLst>
              </p:cNvPr>
              <p:cNvSpPr/>
              <p:nvPr/>
            </p:nvSpPr>
            <p:spPr>
              <a:xfrm>
                <a:off x="832104" y="1080000"/>
                <a:ext cx="10533888" cy="3805555"/>
              </a:xfrm>
              <a:prstGeom prst="rect">
                <a:avLst/>
              </a:prstGeom>
              <a:noFill/>
              <a:ln/>
            </p:spPr>
            <p:txBody>
              <a:bodyPr wrap="none" lIns="0" tIns="0" rIns="0" bIns="0" rtlCol="0" anchor="t"/>
              <a:lstStyle/>
              <a:p>
                <a:pPr latinLnBrk="1">
                  <a:lnSpc>
                    <a:spcPts val="3300"/>
                  </a:lnSpc>
                </a:pPr>
                <a:r>
                  <a:rPr lang="en-US" altLang="zh-CN" b="0" i="0">
                    <a:solidFill>
                      <a:srgbClr val="000000"/>
                    </a:solidFill>
                    <a:latin typeface="微软雅黑" pitchFamily="34" charset="0"/>
                    <a:ea typeface="楷体" pitchFamily="34" charset="-122"/>
                    <a:cs typeface="微软雅黑" pitchFamily="34" charset="-120"/>
                  </a:rPr>
                  <a:t>令</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m:t>
                    </m:r>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所以</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3</m:t>
                        </m:r>
                      </m:sup>
                    </m:sSup>
                  </m:oMath>
                </a14:m>
                <a:r>
                  <a:rPr lang="en-US" altLang="zh-CN" sz="1800" b="0" i="0" dirty="0">
                    <a:solidFill>
                      <a:srgbClr val="000000"/>
                    </a:solidFill>
                    <a:latin typeface="微软雅黑" pitchFamily="34" charset="0"/>
                    <a:ea typeface="楷体" pitchFamily="34" charset="-122"/>
                    <a:cs typeface="微软雅黑" pitchFamily="34" charset="-120"/>
                  </a:rPr>
                  <a:t>的系数为</a:t>
                </a:r>
                <a14:m>
                  <m:oMath xmlns:m="http://schemas.openxmlformats.org/officeDocument/2006/math">
                    <m:sSubSup>
                      <m:sSubSupPr>
                        <m:ctrlPr>
                          <a:rPr lang="en-US" altLang="zh-CN" sz="1800" b="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12</m:t>
                        </m:r>
                      </m:sub>
                      <m:sup>
                        <m:r>
                          <a:rPr lang="en-US" altLang="zh-CN" sz="1800" b="0" i="0">
                            <a:solidFill>
                              <a:srgbClr val="000000"/>
                            </a:solidFill>
                            <a:latin typeface="Cambria Math" pitchFamily="34" charset="0"/>
                            <a:ea typeface="Cambria Math" pitchFamily="34" charset="-122"/>
                            <a:cs typeface="Cambria Math" pitchFamily="34" charset="-120"/>
                          </a:rPr>
                          <m:t>3</m:t>
                        </m:r>
                      </m:sup>
                    </m:sSubSup>
                    <m:r>
                      <a:rPr lang="en-US" altLang="zh-CN" sz="1800" b="0" i="0">
                        <a:solidFill>
                          <a:srgbClr val="000000"/>
                        </a:solidFill>
                        <a:latin typeface="Cambria Math" pitchFamily="34" charset="0"/>
                        <a:ea typeface="Cambria Math" pitchFamily="34" charset="-122"/>
                        <a:cs typeface="Cambria Math" pitchFamily="34" charset="-120"/>
                      </a:rPr>
                      <m:t>=220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700"/>
                  </a:lnSpc>
                </a:pPr>
                <a:r>
                  <a:rPr lang="en-US" altLang="zh-CN" b="0" i="0">
                    <a:solidFill>
                      <a:srgbClr val="000000"/>
                    </a:solidFill>
                    <a:latin typeface="微软雅黑" pitchFamily="34" charset="0"/>
                    <a:ea typeface="楷体"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&lt;0</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则</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𝑥</m:t>
                            </m:r>
                          </m:den>
                        </m:f>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6</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den>
                    </m:f>
                    <m:r>
                      <a:rPr lang="en-US" altLang="zh-CN" sz="1800" b="0" i="0">
                        <a:solidFill>
                          <a:srgbClr val="000000"/>
                        </a:solidFill>
                        <a:latin typeface="Cambria Math" pitchFamily="34" charset="0"/>
                        <a:ea typeface="Cambria Math" pitchFamily="34" charset="-122"/>
                        <a:cs typeface="Cambria Math" pitchFamily="34" charset="-120"/>
                      </a:rPr>
                      <m:t>−2</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6</m:t>
                        </m:r>
                      </m:sup>
                    </m:sSup>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e>
                    </m:rad>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e>
                        </m:rad>
                      </m:den>
                    </m:f>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12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展开式的通项为</a:t>
                </a:r>
              </a:p>
              <a:p>
                <a:pPr latinLnBrk="1">
                  <a:lnSpc>
                    <a:spcPts val="3700"/>
                  </a:lnSpc>
                </a:pP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12</m:t>
                        </m:r>
                      </m:sub>
                      <m:sup>
                        <m:r>
                          <a:rPr lang="en-US" altLang="zh-CN" sz="1800" b="0" i="0">
                            <a:solidFill>
                              <a:srgbClr val="000000"/>
                            </a:solidFill>
                            <a:latin typeface="Cambria Math" pitchFamily="34" charset="0"/>
                            <a:ea typeface="Cambria Math" pitchFamily="34" charset="-122"/>
                            <a:cs typeface="Cambria Math" pitchFamily="34" charset="-120"/>
                          </a:rPr>
                          <m:t>𝑘</m:t>
                        </m:r>
                      </m:sup>
                    </m:sSub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e>
                        </m:rad>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12−</m:t>
                        </m:r>
                        <m:r>
                          <a:rPr lang="en-US" altLang="zh-CN" sz="1800" b="0" i="0">
                            <a:solidFill>
                              <a:srgbClr val="000000"/>
                            </a:solidFill>
                            <a:latin typeface="Cambria Math" pitchFamily="34" charset="0"/>
                            <a:ea typeface="Cambria Math" pitchFamily="34" charset="-122"/>
                            <a:cs typeface="Cambria Math" pitchFamily="34" charset="-120"/>
                          </a:rPr>
                          <m:t>𝑘</m:t>
                        </m:r>
                      </m:sup>
                    </m:sSup>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e>
                        </m:rad>
                      </m:den>
                    </m:f>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𝑘</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m:t>
                        </m:r>
                      </m:e>
                      <m:sup>
                        <m:r>
                          <a:rPr lang="en-US" altLang="zh-CN" sz="1800" b="0" i="0">
                            <a:solidFill>
                              <a:srgbClr val="000000"/>
                            </a:solidFill>
                            <a:latin typeface="Cambria Math" pitchFamily="34" charset="0"/>
                            <a:ea typeface="Cambria Math" pitchFamily="34" charset="-122"/>
                            <a:cs typeface="Cambria Math" pitchFamily="34" charset="-120"/>
                          </a:rPr>
                          <m:t>𝑘</m:t>
                        </m:r>
                      </m:sup>
                    </m:s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12</m:t>
                        </m:r>
                      </m:sub>
                      <m:sup>
                        <m:r>
                          <a:rPr lang="en-US" altLang="zh-CN" sz="1800" b="0" i="0">
                            <a:solidFill>
                              <a:srgbClr val="000000"/>
                            </a:solidFill>
                            <a:latin typeface="Cambria Math" pitchFamily="34" charset="0"/>
                            <a:ea typeface="Cambria Math" pitchFamily="34" charset="-122"/>
                            <a:cs typeface="Cambria Math" pitchFamily="34" charset="-120"/>
                          </a:rPr>
                          <m:t>𝑘</m:t>
                        </m:r>
                      </m:sup>
                    </m:sSub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6−</m:t>
                        </m:r>
                        <m:r>
                          <a:rPr lang="en-US" altLang="zh-CN" sz="1800" b="0" i="0">
                            <a:solidFill>
                              <a:srgbClr val="000000"/>
                            </a:solidFill>
                            <a:latin typeface="Cambria Math" pitchFamily="34" charset="0"/>
                            <a:ea typeface="Cambria Math" pitchFamily="34" charset="-122"/>
                            <a:cs typeface="Cambria Math" pitchFamily="34" charset="-120"/>
                          </a:rPr>
                          <m:t>𝑘</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楷体" pitchFamily="34" charset="-122"/>
                    <a:cs typeface="微软雅黑" pitchFamily="34" charset="-120"/>
                  </a:rPr>
                  <a:t>令</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m:t>
                    </m:r>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所以</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3</m:t>
                        </m:r>
                      </m:sup>
                    </m:sSup>
                  </m:oMath>
                </a14:m>
                <a:r>
                  <a:rPr lang="en-US" altLang="zh-CN" sz="1800" b="0" i="0" dirty="0">
                    <a:solidFill>
                      <a:srgbClr val="000000"/>
                    </a:solidFill>
                    <a:latin typeface="微软雅黑" pitchFamily="34" charset="0"/>
                    <a:ea typeface="楷体" pitchFamily="34" charset="-122"/>
                    <a:cs typeface="微软雅黑" pitchFamily="34" charset="-120"/>
                  </a:rPr>
                  <a:t>的系数为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3</m:t>
                        </m:r>
                      </m:sup>
                    </m:s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12</m:t>
                        </m:r>
                      </m:sub>
                      <m:sup>
                        <m:r>
                          <a:rPr lang="en-US" altLang="zh-CN" sz="1800" b="0" i="0">
                            <a:solidFill>
                              <a:srgbClr val="000000"/>
                            </a:solidFill>
                            <a:latin typeface="Cambria Math" pitchFamily="34" charset="0"/>
                            <a:ea typeface="Cambria Math" pitchFamily="34" charset="-122"/>
                            <a:cs typeface="Cambria Math" pitchFamily="34" charset="-120"/>
                          </a:rPr>
                          <m:t>3</m:t>
                        </m:r>
                      </m:sup>
                    </m:sSubSup>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3</m:t>
                        </m:r>
                      </m:sup>
                    </m:sSup>
                    <m:r>
                      <a:rPr lang="en-US" altLang="zh-CN" sz="1800" b="0" i="0">
                        <a:solidFill>
                          <a:srgbClr val="000000"/>
                        </a:solidFill>
                        <a:latin typeface="Cambria Math" pitchFamily="34" charset="0"/>
                        <a:ea typeface="Cambria Math" pitchFamily="34" charset="-122"/>
                        <a:cs typeface="Cambria Math" pitchFamily="34" charset="-120"/>
                      </a:rPr>
                      <m:t>=220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楷体" pitchFamily="34" charset="-122"/>
                    <a:cs typeface="微软雅黑" pitchFamily="34" charset="-120"/>
                  </a:rPr>
                  <a:t>综</a:t>
                </a:r>
                <a:r>
                  <a:rPr lang="en-US" altLang="zh-CN" sz="1800" b="0" i="0">
                    <a:solidFill>
                      <a:srgbClr val="000000"/>
                    </a:solidFill>
                    <a:latin typeface="微软雅黑" pitchFamily="34" charset="0"/>
                    <a:ea typeface="楷体" pitchFamily="34" charset="-122"/>
                    <a:cs typeface="微软雅黑" pitchFamily="34" charset="-120"/>
                  </a:rPr>
                  <a:t>上</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的系数为</a:t>
                </a:r>
                <a:r>
                  <a:rPr lang="en-US" altLang="zh-CN" sz="1800" b="0" i="0" dirty="0">
                    <a:solidFill>
                      <a:srgbClr val="000000"/>
                    </a:solidFill>
                    <a:latin typeface="微软雅黑" pitchFamily="34" charset="0"/>
                    <a:ea typeface="微软雅黑" pitchFamily="34" charset="-122"/>
                    <a:cs typeface="微软雅黑" pitchFamily="34" charset="-120"/>
                  </a:rPr>
                  <a:t>220，故选D.</a:t>
                </a:r>
                <a:endParaRPr lang="en-US" altLang="zh-CN" sz="1800" dirty="0"/>
              </a:p>
              <a:p>
                <a:pPr latinLnBrk="1">
                  <a:lnSpc>
                    <a:spcPts val="3300"/>
                  </a:lnSpc>
                </a:pPr>
                <a:r>
                  <a:rPr lang="en-US" altLang="zh-CN" b="1" i="0">
                    <a:solidFill>
                      <a:srgbClr val="000000"/>
                    </a:solidFill>
                    <a:latin typeface="微软雅黑" pitchFamily="34" charset="0"/>
                    <a:ea typeface="微软雅黑" pitchFamily="34" charset="-122"/>
                    <a:cs typeface="微软雅黑" pitchFamily="34" charset="-120"/>
                  </a:rPr>
                  <a:t>方</a:t>
                </a:r>
                <a:r>
                  <a:rPr lang="en-US" altLang="zh-CN" sz="1800" b="1" i="0">
                    <a:solidFill>
                      <a:srgbClr val="000000"/>
                    </a:solidFill>
                    <a:latin typeface="微软雅黑" pitchFamily="34" charset="0"/>
                    <a:ea typeface="微软雅黑" pitchFamily="34" charset="-122"/>
                    <a:cs typeface="微软雅黑" pitchFamily="34" charset="-120"/>
                  </a:rPr>
                  <a:t>法总结</a:t>
                </a:r>
                <a:endParaRPr lang="en-US" altLang="zh-CN" sz="1800" dirty="0"/>
              </a:p>
              <a:p>
                <a:pPr algn="ctr" latinLnBrk="1">
                  <a:lnSpc>
                    <a:spcPts val="3300"/>
                  </a:lnSpc>
                </a:pPr>
                <a:r>
                  <a:rPr lang="en-US" altLang="zh-CN" b="1" i="0">
                    <a:solidFill>
                      <a:srgbClr val="000000"/>
                    </a:solidFill>
                    <a:latin typeface="微软雅黑" pitchFamily="34" charset="0"/>
                    <a:ea typeface="微软雅黑" pitchFamily="34" charset="-122"/>
                    <a:cs typeface="微软雅黑" pitchFamily="34" charset="-120"/>
                  </a:rPr>
                  <a:t>求</a:t>
                </a:r>
                <a:r>
                  <a:rPr lang="en-US" altLang="zh-CN" sz="1800" b="1" i="0">
                    <a:solidFill>
                      <a:srgbClr val="000000"/>
                    </a:solidFill>
                    <a:latin typeface="微软雅黑" pitchFamily="34" charset="0"/>
                    <a:ea typeface="微软雅黑" pitchFamily="34" charset="-122"/>
                    <a:cs typeface="微软雅黑" pitchFamily="34" charset="-120"/>
                  </a:rPr>
                  <a:t>三项展开式问题的常用方法</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微软雅黑" pitchFamily="34" charset="0"/>
                    <a:ea typeface="楷体" pitchFamily="34" charset="-122"/>
                    <a:cs typeface="微软雅黑" pitchFamily="34" charset="-120"/>
                  </a:rPr>
                  <a:t>先将三项式中某两项看成一个整体</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转化为二项式展开</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在展开式中再将这两项展开即可</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2）</a:t>
                </a:r>
                <a:r>
                  <a:rPr lang="en-US" altLang="zh-CN" b="0" i="0" dirty="0">
                    <a:solidFill>
                      <a:srgbClr val="000000"/>
                    </a:solidFill>
                    <a:latin typeface="微软雅黑" pitchFamily="34" charset="0"/>
                    <a:ea typeface="楷体" pitchFamily="34" charset="-122"/>
                    <a:cs typeface="微软雅黑" pitchFamily="34" charset="-120"/>
                  </a:rPr>
                  <a:t>将三项式通过因式分解或完全平方公式转化为二项式或两个二项式的积求解</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AS.28_1#b4791c932?vop=1&amp;pid=195727390&amp;color=0,0,0&amp;bbb=1&amp;hb=1">
                <a:extLst>
                  <a:ext uri="{FF2B5EF4-FFF2-40B4-BE49-F238E27FC236}">
                    <a16:creationId xmlns:a16="http://schemas.microsoft.com/office/drawing/2014/main" id="{04E35F4C-F349-E373-EA17-723F7A2376E6}"/>
                  </a:ext>
                </a:extLst>
              </p:cNvPr>
              <p:cNvSpPr>
                <a:spLocks noRot="1" noChangeAspect="1" noMove="1" noResize="1" noEditPoints="1" noAdjustHandles="1" noChangeArrowheads="1" noChangeShapeType="1" noTextEdit="1"/>
              </p:cNvSpPr>
              <p:nvPr/>
            </p:nvSpPr>
            <p:spPr>
              <a:xfrm>
                <a:off x="832104" y="1080000"/>
                <a:ext cx="10533888" cy="3805555"/>
              </a:xfrm>
              <a:prstGeom prst="rect">
                <a:avLst/>
              </a:prstGeom>
              <a:blipFill>
                <a:blip r:embed="rId2"/>
                <a:stretch>
                  <a:fillRect l="-1389" b="-3846"/>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2110989090"/>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29_1#5ae443d0e?vop=1&amp;pid=195727390&amp;color=0,0,0&amp;bt=1&amp;bbb=1"/>
              <p:cNvSpPr/>
              <p:nvPr/>
            </p:nvSpPr>
            <p:spPr>
              <a:xfrm>
                <a:off x="832104" y="1080000"/>
                <a:ext cx="10533888" cy="36131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9.</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𝑥</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5</m:t>
                        </m:r>
                      </m:sup>
                    </m:sSup>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的展开式中</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4</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的系数为15，则实数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C_6_BD.29_1#5ae443d0e?vop=1&amp;pid=195727390&amp;color=0,0,0&amp;bt=1&amp;bbb=1"/>
              <p:cNvSpPr>
                <a:spLocks noRot="1" noChangeAspect="1" noMove="1" noResize="1" noEditPoints="1" noAdjustHandles="1" noChangeArrowheads="1" noChangeShapeType="1" noTextEdit="1"/>
              </p:cNvSpPr>
              <p:nvPr/>
            </p:nvSpPr>
            <p:spPr>
              <a:xfrm>
                <a:off x="832104" y="1080000"/>
                <a:ext cx="10533888" cy="361315"/>
              </a:xfrm>
              <a:prstGeom prst="rect">
                <a:avLst/>
              </a:prstGeom>
              <a:blipFill>
                <a:blip r:embed="rId3"/>
                <a:stretch>
                  <a:fillRect l="-1389" b="-40678"/>
                </a:stretch>
              </a:blipFill>
              <a:ln/>
            </p:spPr>
            <p:txBody>
              <a:bodyPr/>
              <a:lstStyle/>
              <a:p>
                <a:r>
                  <a:rPr lang="zh-CN" altLang="en-US">
                    <a:noFill/>
                  </a:rPr>
                  <a:t> </a:t>
                </a:r>
              </a:p>
            </p:txBody>
          </p:sp>
        </mc:Fallback>
      </mc:AlternateContent>
      <p:sp>
        <p:nvSpPr>
          <p:cNvPr id="3" name="QC_6_AN.30_1#5ae443d0e.bracket?vop=1&amp;pid=195727390&amp;color=0,0,0&amp;vpa=9"/>
          <p:cNvSpPr/>
          <p:nvPr/>
        </p:nvSpPr>
        <p:spPr>
          <a:xfrm>
            <a:off x="7586759" y="1072761"/>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mc:AlternateContent xmlns:mc="http://schemas.openxmlformats.org/markup-compatibility/2006">
        <mc:Choice xmlns:a14="http://schemas.microsoft.com/office/drawing/2010/main" Requires="a14">
          <p:sp>
            <p:nvSpPr>
              <p:cNvPr id="4" name="QC_6_BD.29_2#5ae443d0e.choices?vop=1&amp;pid=195727390&amp;color=0,0,0&amp;bbb=1"/>
              <p:cNvSpPr/>
              <p:nvPr/>
            </p:nvSpPr>
            <p:spPr>
              <a:xfrm>
                <a:off x="832104" y="1485574"/>
                <a:ext cx="10533888" cy="356235"/>
              </a:xfrm>
              <a:prstGeom prst="rect">
                <a:avLst/>
              </a:prstGeom>
              <a:noFill/>
              <a:ln/>
            </p:spPr>
            <p:txBody>
              <a:bodyPr wrap="none" lIns="0" tIns="0" rIns="0" bIns="0" rtlCol="0" anchor="t"/>
              <a:lstStyle/>
              <a:p>
                <a:pPr latinLnBrk="1">
                  <a:lnSpc>
                    <a:spcPts val="3200"/>
                  </a:lnSpc>
                  <a:tabLst>
                    <a:tab pos="2617597" algn="l"/>
                    <a:tab pos="5209794" algn="l"/>
                    <a:tab pos="796709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6_BD.29_2#5ae443d0e.choices?vop=1&amp;pid=195727390&amp;color=0,0,0&amp;bbb=1"/>
              <p:cNvSpPr>
                <a:spLocks noRot="1" noChangeAspect="1" noMove="1" noResize="1" noEditPoints="1" noAdjustHandles="1" noChangeArrowheads="1" noChangeShapeType="1" noTextEdit="1"/>
              </p:cNvSpPr>
              <p:nvPr/>
            </p:nvSpPr>
            <p:spPr>
              <a:xfrm>
                <a:off x="832104" y="1485574"/>
                <a:ext cx="10533888" cy="356235"/>
              </a:xfrm>
              <a:prstGeom prst="rect">
                <a:avLst/>
              </a:prstGeom>
              <a:blipFill>
                <a:blip r:embed="rId4"/>
                <a:stretch>
                  <a:fillRect l="-1389" b="-4137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6_EX.31_1#5ae443d0e?vop=1&amp;pid=195727390&amp;color=0,0,0&amp;bbb=1&amp;hb=1"/>
              <p:cNvSpPr/>
              <p:nvPr/>
            </p:nvSpPr>
            <p:spPr>
              <a:xfrm>
                <a:off x="832104" y="1846191"/>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本题为二项式与三项式的乘积</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利用多项式乘法找到含</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4</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的项</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合并同类项后利用已知系数求</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参数即可</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5" name="QC_6_EX.31_1#5ae443d0e?vop=1&amp;pid=195727390&amp;color=0,0,0&amp;bbb=1&amp;hb=1"/>
              <p:cNvSpPr>
                <a:spLocks noRot="1" noChangeAspect="1" noMove="1" noResize="1" noEditPoints="1" noAdjustHandles="1" noChangeArrowheads="1" noChangeShapeType="1" noTextEdit="1"/>
              </p:cNvSpPr>
              <p:nvPr/>
            </p:nvSpPr>
            <p:spPr>
              <a:xfrm>
                <a:off x="832104" y="1846191"/>
                <a:ext cx="10533888" cy="770255"/>
              </a:xfrm>
              <a:prstGeom prst="rect">
                <a:avLst/>
              </a:prstGeom>
              <a:blipFill>
                <a:blip r:embed="rId5"/>
                <a:stretch>
                  <a:fillRect l="-1389" r="-405" b="-18254"/>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6_AS.32_1#5ae443d0e?vop=1&amp;pid=195727390&amp;color=0,0,0&amp;bbb=1&amp;hb=1"/>
              <p:cNvSpPr/>
              <p:nvPr/>
            </p:nvSpPr>
            <p:spPr>
              <a:xfrm>
                <a:off x="832104" y="2627876"/>
                <a:ext cx="10533888"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𝑥</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5</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的展开式的通项为</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𝑟</m:t>
                        </m:r>
                      </m:sup>
                    </m:sSub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𝑟</m:t>
                        </m:r>
                      </m:sup>
                    </m:sSup>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𝑟</m:t>
                        </m:r>
                      </m:sup>
                    </m:s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𝑟</m:t>
                        </m:r>
                      </m:sup>
                    </m:sSub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𝑟</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=0,1,2,3,4,5)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，所以</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𝑥</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5</m:t>
                        </m:r>
                      </m:sup>
                    </m:sSup>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的展开式中</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4</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的系数为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4</m:t>
                        </m:r>
                      </m:sup>
                    </m:s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4</m:t>
                        </m:r>
                      </m:sup>
                    </m:sSubSup>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3</m:t>
                        </m:r>
                      </m:sup>
                    </m:s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3</m:t>
                        </m:r>
                      </m:sup>
                    </m:sSub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2</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令</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4</m:t>
                        </m:r>
                      </m:sup>
                    </m:s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4</m:t>
                        </m:r>
                      </m:sup>
                    </m:sSubSup>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3</m:t>
                        </m:r>
                      </m:sup>
                    </m:s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3</m:t>
                        </m:r>
                      </m:sup>
                    </m:sSub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=15</m:t>
                    </m:r>
                  </m:oMath>
                </a14:m>
                <a:r>
                  <a:rPr lang="en-US" altLang="zh-CN" sz="1800" b="0" i="0" dirty="0">
                    <a:solidFill>
                      <a:srgbClr val="000000"/>
                    </a:solidFill>
                    <a:latin typeface="微软雅黑" pitchFamily="34" charset="0"/>
                    <a:ea typeface="微软雅黑" pitchFamily="34" charset="-122"/>
                    <a:cs typeface="微软雅黑" pitchFamily="34" charset="-120"/>
                  </a:rPr>
                  <a:t>，即</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5−10−10</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=15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𝑎</m:t>
                    </m:r>
                    <m:r>
                      <a:rPr lang="en-US" altLang="zh-CN" b="0" i="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6" name="QC_6_AS.32_1#5ae443d0e?vop=1&amp;pid=195727390&amp;color=0,0,0&amp;bbb=1&amp;hb=1"/>
              <p:cNvSpPr>
                <a:spLocks noRot="1" noChangeAspect="1" noMove="1" noResize="1" noEditPoints="1" noAdjustHandles="1" noChangeArrowheads="1" noChangeShapeType="1" noTextEdit="1"/>
              </p:cNvSpPr>
              <p:nvPr/>
            </p:nvSpPr>
            <p:spPr>
              <a:xfrm>
                <a:off x="832104" y="2627876"/>
                <a:ext cx="10533888" cy="1611630"/>
              </a:xfrm>
              <a:prstGeom prst="rect">
                <a:avLst/>
              </a:prstGeom>
              <a:blipFill>
                <a:blip r:embed="rId6"/>
                <a:stretch>
                  <a:fillRect l="-1389" b="-909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 calcmode="lin" valueType="num">
                                      <p:cBhvr additive="base">
                                        <p:cTn id="3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 calcmode="lin" valueType="num">
                                      <p:cBhvr additive="base">
                                        <p:cTn id="4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2" end="2"/>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anim calcmode="lin" valueType="num">
                                      <p:cBhvr additive="base">
                                        <p:cTn id="4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33_1#5801f4344?vop=1&amp;pid=195727390&amp;color=0,0,0&amp;bt=1&amp;bbb=1"/>
              <p:cNvSpPr/>
              <p:nvPr/>
            </p:nvSpPr>
            <p:spPr>
              <a:xfrm>
                <a:off x="832104" y="111810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10.</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已知</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9</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10</m:t>
                        </m:r>
                      </m:sup>
                    </m:sSup>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0</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−1)+</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3</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3</m:t>
                        </m:r>
                      </m:sup>
                    </m:sSup>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10</m:t>
                        </m:r>
                      </m:sub>
                    </m:sSub>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−1)</m:t>
                        </m:r>
                      </m:e>
                      <m:sup>
                        <m:r>
                          <a:rPr lang="en-US" altLang="zh-CN" sz="1800" b="0" i="0">
                            <a:solidFill>
                              <a:srgbClr val="000000"/>
                            </a:solidFill>
                            <a:latin typeface="Cambria Math" pitchFamily="34" charset="0"/>
                            <a:ea typeface="Cambria Math" pitchFamily="34" charset="-122"/>
                            <a:cs typeface="Cambria Math" pitchFamily="34" charset="-120"/>
                          </a:rPr>
                          <m:t>10</m:t>
                        </m:r>
                      </m:sup>
                    </m:sSup>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9</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i="0">
                    <a:solidFill>
                      <a:srgbClr val="000000"/>
                    </a:solidFill>
                    <a:latin typeface="SimSun" pitchFamily="34" charset="0"/>
                    <a:ea typeface="SimSun" pitchFamily="34" charset="-122"/>
                    <a:cs typeface="SimSun" pitchFamily="34" charset="-120"/>
                  </a:rPr>
                  <a:t>____</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B_6_BD.33_1#5801f4344?vop=1&amp;pid=195727390&amp;color=0,0,0&amp;bt=1&amp;bbb=1"/>
              <p:cNvSpPr>
                <a:spLocks noRot="1" noChangeAspect="1" noMove="1" noResize="1" noEditPoints="1" noAdjustHandles="1" noChangeArrowheads="1" noChangeShapeType="1" noTextEdit="1"/>
              </p:cNvSpPr>
              <p:nvPr/>
            </p:nvSpPr>
            <p:spPr>
              <a:xfrm>
                <a:off x="832104" y="1118100"/>
                <a:ext cx="10533888" cy="360680"/>
              </a:xfrm>
              <a:prstGeom prst="rect">
                <a:avLst/>
              </a:prstGeom>
              <a:blipFill>
                <a:blip r:embed="rId3"/>
                <a:stretch>
                  <a:fillRect l="-1389" t="-3333" b="-38333"/>
                </a:stretch>
              </a:blipFill>
              <a:ln/>
            </p:spPr>
            <p:txBody>
              <a:bodyPr/>
              <a:lstStyle/>
              <a:p>
                <a:r>
                  <a:rPr lang="zh-CN" altLang="en-US">
                    <a:noFill/>
                  </a:rPr>
                  <a:t> </a:t>
                </a:r>
              </a:p>
            </p:txBody>
          </p:sp>
        </mc:Fallback>
      </mc:AlternateContent>
      <p:sp>
        <p:nvSpPr>
          <p:cNvPr id="3" name="QB_6_AN.34_1#5801f4344.blank?vop=1&amp;pid=195727390&amp;color=0,0,0&amp;vpa=10&amp;bbb=1"/>
          <p:cNvSpPr/>
          <p:nvPr/>
        </p:nvSpPr>
        <p:spPr>
          <a:xfrm>
            <a:off x="9870471" y="1076190"/>
            <a:ext cx="433388" cy="363855"/>
          </a:xfrm>
          <a:prstGeom prst="rect">
            <a:avLst/>
          </a:prstGeom>
          <a:noFill/>
          <a:ln/>
        </p:spPr>
        <p:txBody>
          <a:bodyPr wrap="none" lIns="0" tIns="0" rIns="0" bIns="0" rtlCol="0" anchor="t"/>
          <a:lstStyle/>
          <a:p>
            <a:pPr algn="ctr" latinLnBrk="1">
              <a:lnSpc>
                <a:spcPts val="3200"/>
              </a:lnSpc>
            </a:pPr>
            <a:r>
              <a:rPr lang="en-US" altLang="zh-CN" b="0" i="0" dirty="0">
                <a:solidFill>
                  <a:srgbClr val="FF0000"/>
                </a:solidFill>
                <a:latin typeface="微软雅黑" pitchFamily="34" charset="0"/>
                <a:ea typeface="微软雅黑" pitchFamily="34" charset="-122"/>
                <a:cs typeface="微软雅黑" pitchFamily="34" charset="-120"/>
              </a:rPr>
              <a:t>11</a:t>
            </a:r>
            <a:endParaRPr lang="en-US" altLang="zh-CN" dirty="0"/>
          </a:p>
        </p:txBody>
      </p:sp>
      <p:sp>
        <p:nvSpPr>
          <p:cNvPr id="4" name="QB_6_EX.35_1#5801f4344?vop=1&amp;pid=195727390&amp;color=0,0,0&amp;bbb=1"/>
          <p:cNvSpPr/>
          <p:nvPr/>
        </p:nvSpPr>
        <p:spPr>
          <a:xfrm>
            <a:off x="832104" y="1485130"/>
            <a:ext cx="10533888"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本题可以转化为两个二项式的和</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分别求每个二项式的展开式中对应项的系数</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然后相加即可</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AlternateContent xmlns:mc="http://schemas.openxmlformats.org/markup-compatibility/2006">
        <mc:Choice xmlns:a14="http://schemas.microsoft.com/office/drawing/2010/main" Requires="a14">
          <p:sp>
            <p:nvSpPr>
              <p:cNvPr id="5" name="QB_6_AS.36_1#5801f4344?vop=1&amp;pid=195727390&amp;color=0,0,0&amp;bbb=1&amp;hb=1"/>
              <p:cNvSpPr/>
              <p:nvPr/>
            </p:nvSpPr>
            <p:spPr>
              <a:xfrm>
                <a:off x="832104" y="1849620"/>
                <a:ext cx="10533888" cy="78276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【解析】令</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𝑡</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,所以</a:t>
                </a:r>
              </a:p>
              <a:p>
                <a:pPr latinLnBrk="1">
                  <a:lnSpc>
                    <a:spcPts val="3200"/>
                  </a:lnSpc>
                </a:pPr>
                <a14:m>
                  <m:oMath xmlns:m="http://schemas.openxmlformats.org/officeDocument/2006/math">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𝑥</m:t>
                        </m:r>
                      </m:e>
                      <m:sup>
                        <m:r>
                          <a:rPr lang="en-US" altLang="zh-CN" b="0" i="0">
                            <a:solidFill>
                              <a:srgbClr val="000000"/>
                            </a:solidFill>
                            <a:latin typeface="Cambria Math" pitchFamily="34" charset="0"/>
                            <a:ea typeface="Cambria Math" pitchFamily="34" charset="-122"/>
                            <a:cs typeface="Cambria Math" pitchFamily="34" charset="-120"/>
                          </a:rPr>
                          <m:t>9</m:t>
                        </m:r>
                      </m:sup>
                    </m:sSup>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𝑥</m:t>
                        </m:r>
                      </m:e>
                      <m:sup>
                        <m:r>
                          <a:rPr lang="en-US" altLang="zh-CN" b="0" i="0">
                            <a:solidFill>
                              <a:srgbClr val="000000"/>
                            </a:solidFill>
                            <a:latin typeface="Cambria Math" pitchFamily="34" charset="0"/>
                            <a:ea typeface="Cambria Math" pitchFamily="34" charset="-122"/>
                            <a:cs typeface="Cambria Math" pitchFamily="34" charset="-120"/>
                          </a:rPr>
                          <m:t>10</m:t>
                        </m:r>
                      </m:sup>
                    </m:sSup>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𝑡</m:t>
                        </m:r>
                        <m:r>
                          <a:rPr lang="en-US" altLang="zh-CN" b="0" i="0">
                            <a:solidFill>
                              <a:srgbClr val="000000"/>
                            </a:solidFill>
                            <a:latin typeface="Cambria Math" pitchFamily="34" charset="0"/>
                            <a:ea typeface="Cambria Math" pitchFamily="34" charset="-122"/>
                            <a:cs typeface="Cambria Math" pitchFamily="34" charset="-120"/>
                          </a:rPr>
                          <m:t>+1)</m:t>
                        </m:r>
                      </m:e>
                      <m:sup>
                        <m:r>
                          <a:rPr lang="en-US" altLang="zh-CN" b="0" i="0">
                            <a:solidFill>
                              <a:srgbClr val="000000"/>
                            </a:solidFill>
                            <a:latin typeface="Cambria Math" pitchFamily="34" charset="0"/>
                            <a:ea typeface="Cambria Math" pitchFamily="34" charset="-122"/>
                            <a:cs typeface="Cambria Math" pitchFamily="34" charset="-120"/>
                          </a:rPr>
                          <m:t>9</m:t>
                        </m:r>
                      </m:sup>
                    </m:sSup>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𝑡</m:t>
                        </m:r>
                        <m:r>
                          <a:rPr lang="en-US" altLang="zh-CN" b="0" i="0">
                            <a:solidFill>
                              <a:srgbClr val="000000"/>
                            </a:solidFill>
                            <a:latin typeface="Cambria Math" pitchFamily="34" charset="0"/>
                            <a:ea typeface="Cambria Math" pitchFamily="34" charset="-122"/>
                            <a:cs typeface="Cambria Math" pitchFamily="34" charset="-120"/>
                          </a:rPr>
                          <m:t>+1)</m:t>
                        </m:r>
                      </m:e>
                      <m:sup>
                        <m:r>
                          <a:rPr lang="en-US" altLang="zh-CN" b="0" i="0">
                            <a:solidFill>
                              <a:srgbClr val="000000"/>
                            </a:solidFill>
                            <a:latin typeface="Cambria Math" pitchFamily="34" charset="0"/>
                            <a:ea typeface="Cambria Math" pitchFamily="34" charset="-122"/>
                            <a:cs typeface="Cambria Math" pitchFamily="34" charset="-120"/>
                          </a:rPr>
                          <m:t>10</m:t>
                        </m:r>
                      </m:sup>
                    </m:sSup>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𝑎</m:t>
                        </m:r>
                      </m:e>
                      <m:sub>
                        <m:r>
                          <a:rPr lang="en-US" altLang="zh-CN" b="0" i="0">
                            <a:solidFill>
                              <a:srgbClr val="000000"/>
                            </a:solidFill>
                            <a:latin typeface="Cambria Math" pitchFamily="34" charset="0"/>
                            <a:ea typeface="Cambria Math" pitchFamily="34" charset="-122"/>
                            <a:cs typeface="Cambria Math" pitchFamily="34" charset="-120"/>
                          </a:rPr>
                          <m:t>0</m:t>
                        </m:r>
                      </m:sub>
                    </m:sSub>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𝑎</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𝑡</m:t>
                    </m:r>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𝑎</m:t>
                        </m:r>
                      </m:e>
                      <m:sub>
                        <m:r>
                          <a:rPr lang="en-US" altLang="zh-CN" b="0" i="0">
                            <a:solidFill>
                              <a:srgbClr val="000000"/>
                            </a:solidFill>
                            <a:latin typeface="Cambria Math" pitchFamily="34" charset="0"/>
                            <a:ea typeface="Cambria Math" pitchFamily="34" charset="-122"/>
                            <a:cs typeface="Cambria Math" pitchFamily="34" charset="-120"/>
                          </a:rPr>
                          <m:t>2</m:t>
                        </m:r>
                      </m:sub>
                    </m:sSub>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𝑡</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𝑎</m:t>
                        </m:r>
                      </m:e>
                      <m:sub>
                        <m:r>
                          <a:rPr lang="en-US" altLang="zh-CN" b="0" i="0">
                            <a:solidFill>
                              <a:srgbClr val="000000"/>
                            </a:solidFill>
                            <a:latin typeface="Cambria Math" pitchFamily="34" charset="0"/>
                            <a:ea typeface="Cambria Math" pitchFamily="34" charset="-122"/>
                            <a:cs typeface="Cambria Math" pitchFamily="34" charset="-120"/>
                          </a:rPr>
                          <m:t>3</m:t>
                        </m:r>
                      </m:sub>
                    </m:sSub>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𝑡</m:t>
                        </m:r>
                      </m:e>
                      <m:sup>
                        <m:r>
                          <a:rPr lang="en-US" altLang="zh-CN" b="0" i="0">
                            <a:solidFill>
                              <a:srgbClr val="000000"/>
                            </a:solidFill>
                            <a:latin typeface="Cambria Math" pitchFamily="34" charset="0"/>
                            <a:ea typeface="Cambria Math" pitchFamily="34" charset="-122"/>
                            <a:cs typeface="Cambria Math" pitchFamily="34" charset="-120"/>
                          </a:rPr>
                          <m:t>3</m:t>
                        </m:r>
                      </m:sup>
                    </m:sSup>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𝑎</m:t>
                        </m:r>
                      </m:e>
                      <m:sub>
                        <m:r>
                          <a:rPr lang="en-US" altLang="zh-CN" b="0" i="0">
                            <a:solidFill>
                              <a:srgbClr val="000000"/>
                            </a:solidFill>
                            <a:latin typeface="Cambria Math" pitchFamily="34" charset="0"/>
                            <a:ea typeface="Cambria Math" pitchFamily="34" charset="-122"/>
                            <a:cs typeface="Cambria Math" pitchFamily="34" charset="-120"/>
                          </a:rPr>
                          <m:t>9</m:t>
                        </m:r>
                      </m:sub>
                    </m:sSub>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𝑡</m:t>
                        </m:r>
                      </m:e>
                      <m:sup>
                        <m:r>
                          <a:rPr lang="en-US" altLang="zh-CN" b="0" i="0">
                            <a:solidFill>
                              <a:srgbClr val="000000"/>
                            </a:solidFill>
                            <a:latin typeface="Cambria Math" pitchFamily="34" charset="0"/>
                            <a:ea typeface="Cambria Math" pitchFamily="34" charset="-122"/>
                            <a:cs typeface="Cambria Math" pitchFamily="34" charset="-120"/>
                          </a:rPr>
                          <m:t>9</m:t>
                        </m:r>
                      </m:sup>
                    </m:sSup>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𝑎</m:t>
                        </m:r>
                      </m:e>
                      <m:sub>
                        <m:r>
                          <a:rPr lang="en-US" altLang="zh-CN" b="0" i="0">
                            <a:solidFill>
                              <a:srgbClr val="000000"/>
                            </a:solidFill>
                            <a:latin typeface="Cambria Math" pitchFamily="34" charset="0"/>
                            <a:ea typeface="Cambria Math" pitchFamily="34" charset="-122"/>
                            <a:cs typeface="Cambria Math" pitchFamily="34" charset="-120"/>
                          </a:rPr>
                          <m:t>10</m:t>
                        </m:r>
                      </m:sub>
                    </m:sSub>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𝑡</m:t>
                        </m:r>
                      </m:e>
                      <m:sup>
                        <m:r>
                          <a:rPr lang="en-US" altLang="zh-CN" b="0" i="0">
                            <a:solidFill>
                              <a:srgbClr val="000000"/>
                            </a:solidFill>
                            <a:latin typeface="Cambria Math" pitchFamily="34" charset="0"/>
                            <a:ea typeface="Cambria Math" pitchFamily="34" charset="-122"/>
                            <a:cs typeface="Cambria Math" pitchFamily="34" charset="-120"/>
                          </a:rPr>
                          <m:t>10</m:t>
                        </m:r>
                      </m:sup>
                    </m:sSup>
                  </m:oMath>
                </a14:m>
                <a:r>
                  <a:rPr lang="en-US" altLang="zh-CN"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𝑎</m:t>
                        </m:r>
                      </m:e>
                      <m:sub>
                        <m:r>
                          <a:rPr lang="en-US" altLang="zh-CN" b="0" i="0">
                            <a:solidFill>
                              <a:srgbClr val="000000"/>
                            </a:solidFill>
                            <a:latin typeface="Cambria Math" pitchFamily="34" charset="0"/>
                            <a:ea typeface="Cambria Math" pitchFamily="34" charset="-122"/>
                            <a:cs typeface="Cambria Math" pitchFamily="34" charset="-120"/>
                          </a:rPr>
                          <m:t>9</m:t>
                        </m:r>
                      </m:sub>
                    </m:sSub>
                    <m:r>
                      <a:rPr lang="en-US" altLang="zh-CN" b="0" i="0">
                        <a:solidFill>
                          <a:srgbClr val="000000"/>
                        </a:solidFill>
                        <a:latin typeface="Cambria Math" pitchFamily="34" charset="0"/>
                        <a:ea typeface="Cambria Math" pitchFamily="34" charset="-122"/>
                        <a:cs typeface="Cambria Math" pitchFamily="34" charset="-120"/>
                      </a:rPr>
                      <m:t>=</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9</m:t>
                        </m:r>
                      </m:sub>
                      <m:sup>
                        <m:r>
                          <a:rPr lang="en-US" altLang="zh-CN" b="0" i="0">
                            <a:solidFill>
                              <a:srgbClr val="000000"/>
                            </a:solidFill>
                            <a:latin typeface="Cambria Math" pitchFamily="34" charset="0"/>
                            <a:ea typeface="Cambria Math" pitchFamily="34" charset="-122"/>
                            <a:cs typeface="Cambria Math" pitchFamily="34" charset="-120"/>
                          </a:rPr>
                          <m:t>0</m:t>
                        </m:r>
                      </m:sup>
                    </m:sSubSup>
                    <m:r>
                      <a:rPr lang="en-US" altLang="zh-CN" b="0" i="0">
                        <a:solidFill>
                          <a:srgbClr val="000000"/>
                        </a:solidFill>
                        <a:latin typeface="Cambria Math" pitchFamily="34" charset="0"/>
                        <a:ea typeface="Cambria Math" pitchFamily="34" charset="-122"/>
                        <a:cs typeface="Cambria Math" pitchFamily="34" charset="-120"/>
                      </a:rPr>
                      <m:t>+</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10</m:t>
                        </m:r>
                      </m:sub>
                      <m:sup>
                        <m:r>
                          <a:rPr lang="en-US" altLang="zh-CN" b="0" i="0">
                            <a:solidFill>
                              <a:srgbClr val="000000"/>
                            </a:solidFill>
                            <a:latin typeface="Cambria Math" pitchFamily="34" charset="0"/>
                            <a:ea typeface="Cambria Math" pitchFamily="34" charset="-122"/>
                            <a:cs typeface="Cambria Math" pitchFamily="34" charset="-120"/>
                          </a:rPr>
                          <m:t>1</m:t>
                        </m:r>
                      </m:sup>
                    </m:sSubSup>
                    <m:r>
                      <a:rPr lang="en-US" altLang="zh-CN" b="0" i="0">
                        <a:solidFill>
                          <a:srgbClr val="000000"/>
                        </a:solidFill>
                        <a:latin typeface="Cambria Math" pitchFamily="34" charset="0"/>
                        <a:ea typeface="Cambria Math" pitchFamily="34" charset="-122"/>
                        <a:cs typeface="Cambria Math" pitchFamily="34" charset="-120"/>
                      </a:rPr>
                      <m:t>=11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5" name="QB_6_AS.36_1#5801f4344?vop=1&amp;pid=195727390&amp;color=0,0,0&amp;bbb=1&amp;hb=1"/>
              <p:cNvSpPr>
                <a:spLocks noRot="1" noChangeAspect="1" noMove="1" noResize="1" noEditPoints="1" noAdjustHandles="1" noChangeArrowheads="1" noChangeShapeType="1" noTextEdit="1"/>
              </p:cNvSpPr>
              <p:nvPr/>
            </p:nvSpPr>
            <p:spPr>
              <a:xfrm>
                <a:off x="832104" y="1849620"/>
                <a:ext cx="10533888" cy="782765"/>
              </a:xfrm>
              <a:prstGeom prst="rect">
                <a:avLst/>
              </a:prstGeom>
              <a:blipFill>
                <a:blip r:embed="rId4"/>
                <a:stretch>
                  <a:fillRect l="-1389" b="-1782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5">
                                            <p:bg/>
                                          </p:spTgt>
                                        </p:tgtEl>
                                        <p:attrNameLst>
                                          <p:attrName>style.visibility</p:attrName>
                                        </p:attrNameLst>
                                      </p:cBhvr>
                                      <p:to>
                                        <p:strVal val="visible"/>
                                      </p:to>
                                    </p:set>
                                    <p:anim calcmode="lin" valueType="num">
                                      <p:cBhvr additive="base">
                                        <p:cTn id="2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5">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additive="base">
                                        <p:cTn id="3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 calcmode="lin" valueType="num">
                                      <p:cBhvr additive="base">
                                        <p:cTn id="3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37_1#457e14227?vop=1&amp;pid=0fb042b38&amp;color=0,0,0&amp;bt=1&amp;bbb=1"/>
              <p:cNvSpPr/>
              <p:nvPr/>
            </p:nvSpPr>
            <p:spPr>
              <a:xfrm>
                <a:off x="832104" y="1080000"/>
                <a:ext cx="10533888" cy="371666"/>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11.</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Sup>
                      <m:sSubSupPr>
                        <m:ctrlPr>
                          <a:rPr lang="en-US" altLang="zh-CN" sz="1800" b="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1</m:t>
                        </m:r>
                      </m:sup>
                    </m:sSubSup>
                    <m:r>
                      <a:rPr lang="en-US" altLang="zh-CN" sz="1800" b="0" i="0">
                        <a:solidFill>
                          <a:srgbClr val="000000"/>
                        </a:solidFill>
                        <a:latin typeface="Cambria Math" pitchFamily="34" charset="0"/>
                        <a:ea typeface="Cambria Math" pitchFamily="34" charset="-122"/>
                        <a:cs typeface="Cambria Math" pitchFamily="34" charset="-120"/>
                      </a:rPr>
                      <m:t>(−2)+</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10</m:t>
                        </m:r>
                      </m:sup>
                    </m:sSub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10</m:t>
                        </m:r>
                      </m:sup>
                    </m:sSup>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C_6_BD.37_1#457e14227?vop=1&amp;pid=0fb042b38&amp;color=0,0,0&amp;bt=1&amp;bbb=1"/>
              <p:cNvSpPr>
                <a:spLocks noRot="1" noChangeAspect="1" noMove="1" noResize="1" noEditPoints="1" noAdjustHandles="1" noChangeArrowheads="1" noChangeShapeType="1" noTextEdit="1"/>
              </p:cNvSpPr>
              <p:nvPr/>
            </p:nvSpPr>
            <p:spPr>
              <a:xfrm>
                <a:off x="832104" y="1080000"/>
                <a:ext cx="10533888" cy="371666"/>
              </a:xfrm>
              <a:prstGeom prst="rect">
                <a:avLst/>
              </a:prstGeom>
              <a:blipFill>
                <a:blip r:embed="rId3"/>
                <a:stretch>
                  <a:fillRect l="-1389" b="-39344"/>
                </a:stretch>
              </a:blipFill>
              <a:ln/>
            </p:spPr>
            <p:txBody>
              <a:bodyPr/>
              <a:lstStyle/>
              <a:p>
                <a:r>
                  <a:rPr lang="zh-CN" altLang="en-US">
                    <a:noFill/>
                  </a:rPr>
                  <a:t> </a:t>
                </a:r>
              </a:p>
            </p:txBody>
          </p:sp>
        </mc:Fallback>
      </mc:AlternateContent>
      <p:sp>
        <p:nvSpPr>
          <p:cNvPr id="3" name="QC_6_AN.38_1#457e14227.bracket?vop=1&amp;pid=0fb042b38&amp;color=0,0,0&amp;vpa=11"/>
          <p:cNvSpPr/>
          <p:nvPr/>
        </p:nvSpPr>
        <p:spPr>
          <a:xfrm>
            <a:off x="5320062" y="1077714"/>
            <a:ext cx="331788" cy="372872"/>
          </a:xfrm>
          <a:prstGeom prst="rect">
            <a:avLst/>
          </a:prstGeom>
          <a:noFill/>
          <a:ln/>
        </p:spPr>
        <p:txBody>
          <a:bodyPr wrap="none" lIns="0" tIns="0" rIns="0" bIns="0" rtlCol="0" anchor="t"/>
          <a:lstStyle/>
          <a:p>
            <a:pPr algn="ctr" latinLnBrk="1">
              <a:lnSpc>
                <a:spcPts val="33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mc:AlternateContent xmlns:mc="http://schemas.openxmlformats.org/markup-compatibility/2006">
        <mc:Choice xmlns:a14="http://schemas.microsoft.com/office/drawing/2010/main" Requires="a14">
          <p:sp>
            <p:nvSpPr>
              <p:cNvPr id="4" name="QC_6_BD.37_2#457e14227.choices?vop=1&amp;pid=0fb042b38&amp;color=0,0,0&amp;bbb=1"/>
              <p:cNvSpPr/>
              <p:nvPr/>
            </p:nvSpPr>
            <p:spPr>
              <a:xfrm>
                <a:off x="832104" y="1503227"/>
                <a:ext cx="10533888" cy="356235"/>
              </a:xfrm>
              <a:prstGeom prst="rect">
                <a:avLst/>
              </a:prstGeom>
              <a:noFill/>
              <a:ln/>
            </p:spPr>
            <p:txBody>
              <a:bodyPr wrap="none" lIns="0" tIns="0" rIns="0" bIns="0" rtlCol="0" anchor="t"/>
              <a:lstStyle/>
              <a:p>
                <a:pPr latinLnBrk="1">
                  <a:lnSpc>
                    <a:spcPts val="3200"/>
                  </a:lnSpc>
                  <a:tabLst>
                    <a:tab pos="2658872" algn="l"/>
                    <a:tab pos="5292344" algn="l"/>
                    <a:tab pos="792581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0</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6_BD.37_2#457e14227.choices?vop=1&amp;pid=0fb042b38&amp;color=0,0,0&amp;bbb=1"/>
              <p:cNvSpPr>
                <a:spLocks noRot="1" noChangeAspect="1" noMove="1" noResize="1" noEditPoints="1" noAdjustHandles="1" noChangeArrowheads="1" noChangeShapeType="1" noTextEdit="1"/>
              </p:cNvSpPr>
              <p:nvPr/>
            </p:nvSpPr>
            <p:spPr>
              <a:xfrm>
                <a:off x="832104" y="1503227"/>
                <a:ext cx="10533888" cy="356235"/>
              </a:xfrm>
              <a:prstGeom prst="rect">
                <a:avLst/>
              </a:prstGeom>
              <a:blipFill>
                <a:blip r:embed="rId4"/>
                <a:stretch>
                  <a:fillRect l="-1389" b="-4137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6_AS.39_1#457e14227?vop=1&amp;pid=0fb042b38&amp;color=0,0,0&amp;bbb=1&amp;hb=1"/>
              <p:cNvSpPr/>
              <p:nvPr/>
            </p:nvSpPr>
            <p:spPr>
              <a:xfrm>
                <a:off x="832104" y="1863844"/>
                <a:ext cx="10533888" cy="795528"/>
              </a:xfrm>
              <a:prstGeom prst="rect">
                <a:avLst/>
              </a:prstGeom>
              <a:noFill/>
              <a:ln/>
            </p:spPr>
            <p:txBody>
              <a:bodyPr wrap="none" lIns="0" tIns="0" rIns="0" bIns="0" rtlCol="0" anchor="t"/>
              <a:lstStyle/>
              <a:p>
                <a:pPr algn="l" latinLnBrk="1">
                  <a:lnSpc>
                    <a:spcPts val="3400"/>
                  </a:lnSpc>
                </a:pPr>
                <a:r>
                  <a:rPr lang="en-US" altLang="zh-CN" sz="1800" b="0" i="0" dirty="0">
                    <a:solidFill>
                      <a:srgbClr val="000000"/>
                    </a:solidFill>
                    <a:latin typeface="微软雅黑" pitchFamily="34" charset="0"/>
                    <a:ea typeface="微软雅黑" pitchFamily="34" charset="-122"/>
                    <a:cs typeface="微软雅黑" pitchFamily="34" charset="-120"/>
                  </a:rPr>
                  <a:t>【解析】因为</a:t>
                </a:r>
                <a14:m>
                  <m:oMath xmlns:m="http://schemas.openxmlformats.org/officeDocument/2006/math">
                    <m:sSubSup>
                      <m:sSubSupPr>
                        <m:ctrlPr>
                          <a:rPr lang="en-US" altLang="zh-CN" sz="1800" b="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0</m:t>
                        </m:r>
                      </m:sup>
                    </m:sSub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0</m:t>
                        </m:r>
                      </m:sup>
                    </m:s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1</m:t>
                        </m:r>
                      </m:sup>
                    </m:sSubSup>
                    <m:r>
                      <a:rPr lang="en-US" altLang="zh-CN" sz="1800" b="0" i="0">
                        <a:solidFill>
                          <a:srgbClr val="000000"/>
                        </a:solidFill>
                        <a:latin typeface="Cambria Math" pitchFamily="34" charset="0"/>
                        <a:ea typeface="Cambria Math" pitchFamily="34" charset="-122"/>
                        <a:cs typeface="Cambria Math" pitchFamily="34" charset="-120"/>
                      </a:rPr>
                      <m:t>⋅(−2</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1</m:t>
                        </m:r>
                      </m:sup>
                    </m:s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10</m:t>
                        </m:r>
                      </m:sup>
                    </m:sSub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10</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(1−2)</m:t>
                        </m:r>
                      </m:e>
                      <m:sup>
                        <m:r>
                          <a:rPr lang="en-US" altLang="zh-CN" sz="1800" b="0" i="0">
                            <a:solidFill>
                              <a:srgbClr val="000000"/>
                            </a:solidFill>
                            <a:latin typeface="Cambria Math" pitchFamily="34" charset="0"/>
                            <a:ea typeface="Cambria Math" pitchFamily="34" charset="-122"/>
                            <a:cs typeface="Cambria Math" pitchFamily="34" charset="-120"/>
                          </a:rPr>
                          <m:t>10</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m:t>
                        </m:r>
                      </m:e>
                      <m:sup>
                        <m:r>
                          <a:rPr lang="en-US" altLang="zh-CN" sz="1800" b="0" i="0">
                            <a:solidFill>
                              <a:srgbClr val="000000"/>
                            </a:solidFill>
                            <a:latin typeface="Cambria Math" pitchFamily="34" charset="0"/>
                            <a:ea typeface="Cambria Math" pitchFamily="34" charset="-122"/>
                            <a:cs typeface="Cambria Math" pitchFamily="34" charset="-120"/>
                          </a:rPr>
                          <m:t>10</m:t>
                        </m:r>
                      </m:sup>
                    </m:sSup>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Sup>
                      <m:sSubSupPr>
                        <m:ctrlPr>
                          <a:rPr lang="en-US" altLang="zh-CN" sz="1800" b="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0</m:t>
                        </m:r>
                      </m:sup>
                    </m:sSubSup>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0</m:t>
                        </m:r>
                      </m:sup>
                    </m:sSup>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200"/>
                  </a:lnSpc>
                </a:pPr>
                <a:r>
                  <a:rPr lang="en-US" altLang="zh-CN" b="0" i="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sSubSup>
                      <m:sSubSupPr>
                        <m:ctrlPr>
                          <a:rPr lang="en-US" altLang="zh-CN" b="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10</m:t>
                        </m:r>
                      </m:sub>
                      <m:sup>
                        <m:r>
                          <a:rPr lang="en-US" altLang="zh-CN" b="0" i="0">
                            <a:solidFill>
                              <a:srgbClr val="000000"/>
                            </a:solidFill>
                            <a:latin typeface="Cambria Math" pitchFamily="34" charset="0"/>
                            <a:ea typeface="Cambria Math" pitchFamily="34" charset="-122"/>
                            <a:cs typeface="Cambria Math" pitchFamily="34" charset="-120"/>
                          </a:rPr>
                          <m:t>1</m:t>
                        </m:r>
                      </m:sup>
                    </m:sSubSup>
                    <m:r>
                      <a:rPr lang="en-US" altLang="zh-CN" b="0" i="0">
                        <a:solidFill>
                          <a:srgbClr val="000000"/>
                        </a:solidFill>
                        <a:latin typeface="Cambria Math" pitchFamily="34" charset="0"/>
                        <a:ea typeface="Cambria Math" pitchFamily="34" charset="-122"/>
                        <a:cs typeface="Cambria Math" pitchFamily="34" charset="-120"/>
                      </a:rPr>
                      <m:t>(−2)+</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10</m:t>
                        </m:r>
                      </m:sub>
                      <m:sup>
                        <m:r>
                          <a:rPr lang="en-US" altLang="zh-CN" b="0" i="0">
                            <a:solidFill>
                              <a:srgbClr val="000000"/>
                            </a:solidFill>
                            <a:latin typeface="Cambria Math" pitchFamily="34" charset="0"/>
                            <a:ea typeface="Cambria Math" pitchFamily="34" charset="-122"/>
                            <a:cs typeface="Cambria Math" pitchFamily="34" charset="-120"/>
                          </a:rPr>
                          <m:t>2</m:t>
                        </m:r>
                      </m:sup>
                    </m:sSubSup>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(−2)</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a:solidFill>
                          <a:srgbClr val="000000"/>
                        </a:solidFill>
                        <a:latin typeface="Cambria Math" pitchFamily="34" charset="0"/>
                        <a:ea typeface="Cambria Math" pitchFamily="34" charset="-122"/>
                        <a:cs typeface="Cambria Math" pitchFamily="34" charset="-120"/>
                      </a:rPr>
                      <m:t>+⋯+</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10</m:t>
                        </m:r>
                      </m:sub>
                      <m:sup>
                        <m:r>
                          <a:rPr lang="en-US" altLang="zh-CN" b="0" i="0">
                            <a:solidFill>
                              <a:srgbClr val="000000"/>
                            </a:solidFill>
                            <a:latin typeface="Cambria Math" pitchFamily="34" charset="0"/>
                            <a:ea typeface="Cambria Math" pitchFamily="34" charset="-122"/>
                            <a:cs typeface="Cambria Math" pitchFamily="34" charset="-120"/>
                          </a:rPr>
                          <m:t>10</m:t>
                        </m:r>
                      </m:sup>
                    </m:sSubSup>
                    <m:r>
                      <a:rPr lang="en-US" altLang="zh-CN" b="0" i="0">
                        <a:solidFill>
                          <a:srgbClr val="000000"/>
                        </a:solidFill>
                        <a:latin typeface="Cambria Math" pitchFamily="34" charset="0"/>
                        <a:ea typeface="Cambria Math" pitchFamily="34" charset="-122"/>
                        <a:cs typeface="Cambria Math" pitchFamily="34" charset="-120"/>
                      </a:rPr>
                      <m:t>⋅(−2</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10</m:t>
                        </m:r>
                      </m:sup>
                    </m:sSup>
                    <m:r>
                      <a:rPr lang="en-US" altLang="zh-CN" b="0" i="0">
                        <a:solidFill>
                          <a:srgbClr val="000000"/>
                        </a:solidFill>
                        <a:latin typeface="Cambria Math" pitchFamily="34" charset="0"/>
                        <a:ea typeface="Cambria Math" pitchFamily="34" charset="-122"/>
                        <a:cs typeface="Cambria Math" pitchFamily="34" charset="-120"/>
                      </a:rPr>
                      <m:t>=1−1=0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.故选C.</a:t>
                </a:r>
                <a:endParaRPr lang="en-US" altLang="zh-CN" dirty="0"/>
              </a:p>
            </p:txBody>
          </p:sp>
        </mc:Choice>
        <mc:Fallback>
          <p:sp>
            <p:nvSpPr>
              <p:cNvPr id="5" name="QC_6_AS.39_1#457e14227?vop=1&amp;pid=0fb042b38&amp;color=0,0,0&amp;bbb=1&amp;hb=1"/>
              <p:cNvSpPr>
                <a:spLocks noRot="1" noChangeAspect="1" noMove="1" noResize="1" noEditPoints="1" noAdjustHandles="1" noChangeArrowheads="1" noChangeShapeType="1" noTextEdit="1"/>
              </p:cNvSpPr>
              <p:nvPr/>
            </p:nvSpPr>
            <p:spPr>
              <a:xfrm>
                <a:off x="832104" y="1863844"/>
                <a:ext cx="10533888" cy="795528"/>
              </a:xfrm>
              <a:prstGeom prst="rect">
                <a:avLst/>
              </a:prstGeom>
              <a:blipFill>
                <a:blip r:embed="rId5"/>
                <a:stretch>
                  <a:fillRect l="-1389" r="-2199" b="-1769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40_1#869abcc41?vop=1&amp;pid=0fb042b38&amp;color=0,0,0&amp;bt=1&amp;bbb=1"/>
              <p:cNvSpPr/>
              <p:nvPr/>
            </p:nvSpPr>
            <p:spPr>
              <a:xfrm>
                <a:off x="832104" y="1080000"/>
                <a:ext cx="10533888" cy="371666"/>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12.</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sSubSup>
                      <m:sSubSupPr>
                        <m:ctrlPr>
                          <a:rPr lang="en-US" altLang="zh-CN" sz="1800" b="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9</m:t>
                        </m:r>
                      </m:sub>
                      <m:sup>
                        <m:r>
                          <a:rPr lang="en-US" altLang="zh-CN" sz="1800" b="0" i="0">
                            <a:solidFill>
                              <a:srgbClr val="000000"/>
                            </a:solidFill>
                            <a:latin typeface="Cambria Math" pitchFamily="34" charset="0"/>
                            <a:ea typeface="Cambria Math" pitchFamily="34" charset="-122"/>
                            <a:cs typeface="Cambria Math" pitchFamily="34" charset="-120"/>
                          </a:rPr>
                          <m:t>1</m:t>
                        </m:r>
                      </m:sup>
                    </m:sSubSup>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𝑥</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8</m:t>
                        </m:r>
                      </m:sup>
                    </m:s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9</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𝑥</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7</m:t>
                        </m:r>
                      </m:sup>
                    </m:s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9</m:t>
                        </m:r>
                      </m:sub>
                      <m:sup>
                        <m:r>
                          <a:rPr lang="en-US" altLang="zh-CN" sz="1800" b="0" i="0">
                            <a:solidFill>
                              <a:srgbClr val="000000"/>
                            </a:solidFill>
                            <a:latin typeface="Cambria Math" pitchFamily="34" charset="0"/>
                            <a:ea typeface="Cambria Math" pitchFamily="34" charset="-122"/>
                            <a:cs typeface="Cambria Math" pitchFamily="34" charset="-120"/>
                          </a:rPr>
                          <m:t>8</m:t>
                        </m:r>
                      </m:sup>
                    </m:sSubSup>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9</m:t>
                        </m:r>
                      </m:sub>
                      <m:sup>
                        <m:r>
                          <a:rPr lang="en-US" altLang="zh-CN" sz="1800" b="0" i="0">
                            <a:solidFill>
                              <a:srgbClr val="000000"/>
                            </a:solidFill>
                            <a:latin typeface="Cambria Math" pitchFamily="34" charset="0"/>
                            <a:ea typeface="Cambria Math" pitchFamily="34" charset="-122"/>
                            <a:cs typeface="Cambria Math" pitchFamily="34" charset="-120"/>
                          </a:rPr>
                          <m:t>9</m:t>
                        </m:r>
                      </m:sup>
                    </m:sSubSup>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𝑥</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0</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的展开式中</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的系数为(</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C_6_BD.40_1#869abcc41?vop=1&amp;pid=0fb042b38&amp;color=0,0,0&amp;bt=1&amp;bbb=1"/>
              <p:cNvSpPr>
                <a:spLocks noRot="1" noChangeAspect="1" noMove="1" noResize="1" noEditPoints="1" noAdjustHandles="1" noChangeArrowheads="1" noChangeShapeType="1" noTextEdit="1"/>
              </p:cNvSpPr>
              <p:nvPr/>
            </p:nvSpPr>
            <p:spPr>
              <a:xfrm>
                <a:off x="832104" y="1080000"/>
                <a:ext cx="10533888" cy="371666"/>
              </a:xfrm>
              <a:prstGeom prst="rect">
                <a:avLst/>
              </a:prstGeom>
              <a:blipFill>
                <a:blip r:embed="rId3"/>
                <a:stretch>
                  <a:fillRect l="-1389" b="-39344"/>
                </a:stretch>
              </a:blipFill>
              <a:ln/>
            </p:spPr>
            <p:txBody>
              <a:bodyPr/>
              <a:lstStyle/>
              <a:p>
                <a:r>
                  <a:rPr lang="zh-CN" altLang="en-US">
                    <a:noFill/>
                  </a:rPr>
                  <a:t> </a:t>
                </a:r>
              </a:p>
            </p:txBody>
          </p:sp>
        </mc:Fallback>
      </mc:AlternateContent>
      <p:sp>
        <p:nvSpPr>
          <p:cNvPr id="3" name="QC_6_AN.41_1#869abcc41.bracket?vop=1&amp;pid=0fb042b38&amp;color=0,0,0&amp;vpa=12"/>
          <p:cNvSpPr/>
          <p:nvPr/>
        </p:nvSpPr>
        <p:spPr>
          <a:xfrm>
            <a:off x="9181813" y="1077841"/>
            <a:ext cx="331788" cy="372872"/>
          </a:xfrm>
          <a:prstGeom prst="rect">
            <a:avLst/>
          </a:prstGeom>
          <a:noFill/>
          <a:ln/>
        </p:spPr>
        <p:txBody>
          <a:bodyPr wrap="none" lIns="0" tIns="0" rIns="0" bIns="0" rtlCol="0" anchor="t"/>
          <a:lstStyle/>
          <a:p>
            <a:pPr algn="ctr" latinLnBrk="1">
              <a:lnSpc>
                <a:spcPts val="33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sp>
        <p:nvSpPr>
          <p:cNvPr id="4" name="QC_6_BD.40_2#869abcc41.choices?vop=1&amp;pid=0fb042b38&amp;color=0,0,0&amp;bbb=1"/>
          <p:cNvSpPr/>
          <p:nvPr/>
        </p:nvSpPr>
        <p:spPr>
          <a:xfrm>
            <a:off x="832104" y="1461380"/>
            <a:ext cx="10533888" cy="360680"/>
          </a:xfrm>
          <a:prstGeom prst="rect">
            <a:avLst/>
          </a:prstGeom>
          <a:noFill/>
          <a:ln/>
        </p:spPr>
        <p:txBody>
          <a:bodyPr wrap="none" lIns="0" tIns="0" rIns="0" bIns="0" rtlCol="0" anchor="t"/>
          <a:lstStyle/>
          <a:p>
            <a:pPr latinLnBrk="1">
              <a:lnSpc>
                <a:spcPts val="3200"/>
              </a:lnSpc>
              <a:tabLst>
                <a:tab pos="2706497" algn="l"/>
                <a:tab pos="5374894" algn="l"/>
                <a:tab pos="805599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5</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291</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5</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292</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5</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293</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294</a:t>
            </a:r>
            <a:endParaRPr lang="en-US" altLang="zh-CN" sz="1800" dirty="0"/>
          </a:p>
        </p:txBody>
      </p:sp>
      <mc:AlternateContent xmlns:mc="http://schemas.openxmlformats.org/markup-compatibility/2006">
        <mc:Choice xmlns:a14="http://schemas.microsoft.com/office/drawing/2010/main" Requires="a14">
          <p:sp>
            <p:nvSpPr>
              <p:cNvPr id="5" name="QC_6_AS.42_1#869abcc41?vop=1&amp;pid=0fb042b38&amp;color=0,0,0&amp;bbb=1"/>
              <p:cNvSpPr/>
              <p:nvPr/>
            </p:nvSpPr>
            <p:spPr>
              <a:xfrm>
                <a:off x="832104" y="1825870"/>
                <a:ext cx="10533888" cy="162096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【解析】因为</a:t>
                </a:r>
                <a14:m>
                  <m:oMath xmlns:m="http://schemas.openxmlformats.org/officeDocument/2006/math">
                    <m:sSubSup>
                      <m:sSubSupPr>
                        <m:ctrlPr>
                          <a:rPr lang="en-US" altLang="zh-CN" sz="1800" b="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9</m:t>
                        </m:r>
                      </m:sub>
                      <m:sup>
                        <m:r>
                          <a:rPr lang="en-US" altLang="zh-CN" sz="1800" b="0" i="0">
                            <a:solidFill>
                              <a:srgbClr val="000000"/>
                            </a:solidFill>
                            <a:latin typeface="Cambria Math" pitchFamily="34" charset="0"/>
                            <a:ea typeface="Cambria Math" pitchFamily="34" charset="-122"/>
                            <a:cs typeface="Cambria Math" pitchFamily="34" charset="-120"/>
                          </a:rPr>
                          <m:t>1</m:t>
                        </m:r>
                      </m:sup>
                    </m:sSubSup>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𝑥</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8</m:t>
                        </m:r>
                      </m:sup>
                    </m:s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9</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𝑥</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7</m:t>
                        </m:r>
                      </m:sup>
                    </m:s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9</m:t>
                        </m:r>
                      </m:sub>
                      <m:sup>
                        <m:r>
                          <a:rPr lang="en-US" altLang="zh-CN" sz="1800" b="0" i="0">
                            <a:solidFill>
                              <a:srgbClr val="000000"/>
                            </a:solidFill>
                            <a:latin typeface="Cambria Math" pitchFamily="34" charset="0"/>
                            <a:ea typeface="Cambria Math" pitchFamily="34" charset="-122"/>
                            <a:cs typeface="Cambria Math" pitchFamily="34" charset="-120"/>
                          </a:rPr>
                          <m:t>8</m:t>
                        </m:r>
                      </m:sup>
                    </m:sSubSup>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9</m:t>
                        </m:r>
                      </m:sub>
                      <m:sup>
                        <m:r>
                          <a:rPr lang="en-US" altLang="zh-CN" sz="1800" b="0" i="0">
                            <a:solidFill>
                              <a:srgbClr val="000000"/>
                            </a:solidFill>
                            <a:latin typeface="Cambria Math" pitchFamily="34" charset="0"/>
                            <a:ea typeface="Cambria Math" pitchFamily="34" charset="-122"/>
                            <a:cs typeface="Cambria Math" pitchFamily="34" charset="-120"/>
                          </a:rPr>
                          <m:t>9</m:t>
                        </m:r>
                      </m:sup>
                    </m:sSubSup>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𝑥</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0</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9</m:t>
                        </m:r>
                      </m:sub>
                      <m:sup>
                        <m:r>
                          <a:rPr lang="en-US" altLang="zh-CN" sz="1800" b="0" i="0">
                            <a:solidFill>
                              <a:srgbClr val="000000"/>
                            </a:solidFill>
                            <a:latin typeface="Cambria Math" pitchFamily="34" charset="0"/>
                            <a:ea typeface="Cambria Math" pitchFamily="34" charset="-122"/>
                            <a:cs typeface="Cambria Math" pitchFamily="34" charset="-120"/>
                          </a:rPr>
                          <m:t>0</m:t>
                        </m:r>
                      </m:sup>
                    </m:sSubSup>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𝑥</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9</m:t>
                        </m:r>
                      </m:sup>
                    </m:s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9</m:t>
                        </m:r>
                      </m:sub>
                      <m:sup>
                        <m:r>
                          <a:rPr lang="en-US" altLang="zh-CN" sz="1800" b="0" i="0">
                            <a:solidFill>
                              <a:srgbClr val="000000"/>
                            </a:solidFill>
                            <a:latin typeface="Cambria Math" pitchFamily="34" charset="0"/>
                            <a:ea typeface="Cambria Math" pitchFamily="34" charset="-122"/>
                            <a:cs typeface="Cambria Math" pitchFamily="34" charset="-120"/>
                          </a:rPr>
                          <m:t>1</m:t>
                        </m:r>
                      </m:sup>
                    </m:sSubSup>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𝑥</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8</m:t>
                        </m:r>
                      </m:sup>
                    </m:s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9</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𝑥</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7</m:t>
                        </m:r>
                      </m:sup>
                    </m:s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9</m:t>
                        </m:r>
                      </m:sub>
                      <m:sup>
                        <m:r>
                          <a:rPr lang="en-US" altLang="zh-CN" sz="1800" b="0" i="0">
                            <a:solidFill>
                              <a:srgbClr val="000000"/>
                            </a:solidFill>
                            <a:latin typeface="Cambria Math" pitchFamily="34" charset="0"/>
                            <a:ea typeface="Cambria Math" pitchFamily="34" charset="-122"/>
                            <a:cs typeface="Cambria Math" pitchFamily="34" charset="-120"/>
                          </a:rPr>
                          <m:t>8</m:t>
                        </m:r>
                      </m:sup>
                    </m:sSubSup>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9</m:t>
                        </m:r>
                      </m:sub>
                      <m:sup>
                        <m:r>
                          <a:rPr lang="en-US" altLang="zh-CN" sz="1800" b="0" i="0">
                            <a:solidFill>
                              <a:srgbClr val="000000"/>
                            </a:solidFill>
                            <a:latin typeface="Cambria Math" pitchFamily="34" charset="0"/>
                            <a:ea typeface="Cambria Math" pitchFamily="34" charset="-122"/>
                            <a:cs typeface="Cambria Math" pitchFamily="34" charset="-120"/>
                          </a:rPr>
                          <m:t>9</m:t>
                        </m:r>
                      </m:sup>
                    </m:sSubSup>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𝑥</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0</m:t>
                        </m:r>
                      </m:sup>
                    </m:s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9</m:t>
                        </m:r>
                      </m:sub>
                      <m:sup>
                        <m:r>
                          <a:rPr lang="en-US" altLang="zh-CN" sz="1800" b="0" i="0">
                            <a:solidFill>
                              <a:srgbClr val="000000"/>
                            </a:solidFill>
                            <a:latin typeface="Cambria Math" pitchFamily="34" charset="0"/>
                            <a:ea typeface="Cambria Math" pitchFamily="34" charset="-122"/>
                            <a:cs typeface="Cambria Math" pitchFamily="34" charset="-120"/>
                          </a:rPr>
                          <m:t>0</m:t>
                        </m:r>
                      </m:sup>
                    </m:sSubSup>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𝑥</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9</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9</m:t>
                        </m:r>
                      </m:sup>
                    </m:sSup>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a:solidFill>
                          <a:srgbClr val="000000"/>
                        </a:solidFill>
                        <a:latin typeface="Cambria Math" pitchFamily="34" charset="0"/>
                        <a:ea typeface="Cambria Math" pitchFamily="34" charset="-122"/>
                        <a:cs typeface="Cambria Math" pitchFamily="34" charset="-120"/>
                      </a:rPr>
                      <m:t>𝑥</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9</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+2</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9</m:t>
                        </m:r>
                      </m:sup>
                    </m:s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9</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（提示：注意与二项式定理的结构差异）</a:t>
                </a:r>
                <a:endParaRPr lang="en-US" altLang="zh-CN" sz="1800" dirty="0"/>
              </a:p>
              <a:p>
                <a:pPr latinLnBrk="1">
                  <a:lnSpc>
                    <a:spcPts val="32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3</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的系数为</a:t>
                </a:r>
                <a14:m>
                  <m:oMath xmlns:m="http://schemas.openxmlformats.org/officeDocument/2006/math">
                    <m:sSubSup>
                      <m:sSubSupPr>
                        <m:ctrlPr>
                          <a:rPr lang="en-US" altLang="zh-CN" sz="1800" b="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9</m:t>
                        </m:r>
                      </m:sub>
                      <m:sup>
                        <m:r>
                          <a:rPr lang="en-US" altLang="zh-CN" sz="1800" b="0" i="0">
                            <a:solidFill>
                              <a:srgbClr val="000000"/>
                            </a:solidFill>
                            <a:latin typeface="Cambria Math" pitchFamily="34" charset="0"/>
                            <a:ea typeface="Cambria Math" pitchFamily="34" charset="-122"/>
                            <a:cs typeface="Cambria Math" pitchFamily="34" charset="-120"/>
                          </a:rPr>
                          <m:t>6</m:t>
                        </m:r>
                      </m:sup>
                    </m:sSub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6</m:t>
                        </m:r>
                      </m:sup>
                    </m:s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9</m:t>
                        </m:r>
                      </m:sub>
                      <m:sup>
                        <m:r>
                          <a:rPr lang="en-US" altLang="zh-CN" sz="1800" b="0" i="0">
                            <a:solidFill>
                              <a:srgbClr val="000000"/>
                            </a:solidFill>
                            <a:latin typeface="Cambria Math" pitchFamily="34" charset="0"/>
                            <a:ea typeface="Cambria Math" pitchFamily="34" charset="-122"/>
                            <a:cs typeface="Cambria Math" pitchFamily="34" charset="-120"/>
                          </a:rPr>
                          <m:t>6</m:t>
                        </m:r>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9</m:t>
                        </m:r>
                      </m:sub>
                      <m:sup>
                        <m:r>
                          <a:rPr lang="en-US" altLang="zh-CN" sz="1800" b="0" i="0">
                            <a:solidFill>
                              <a:srgbClr val="000000"/>
                            </a:solidFill>
                            <a:latin typeface="Cambria Math" pitchFamily="34" charset="0"/>
                            <a:ea typeface="Cambria Math" pitchFamily="34" charset="-122"/>
                            <a:cs typeface="Cambria Math" pitchFamily="34" charset="-120"/>
                          </a:rPr>
                          <m:t>6</m:t>
                        </m:r>
                      </m:sup>
                    </m:sSub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6</m:t>
                        </m:r>
                      </m:sup>
                    </m:sSup>
                    <m:r>
                      <a:rPr lang="en-US" altLang="zh-CN" sz="1800" b="0" i="0">
                        <a:solidFill>
                          <a:srgbClr val="000000"/>
                        </a:solidFill>
                        <a:latin typeface="Cambria Math" pitchFamily="34" charset="0"/>
                        <a:ea typeface="Cambria Math" pitchFamily="34" charset="-122"/>
                        <a:cs typeface="Cambria Math" pitchFamily="34" charset="-120"/>
                      </a:rPr>
                      <m:t>−1)=84×63=5</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292</m:t>
                    </m:r>
                  </m:oMath>
                </a14:m>
                <a:r>
                  <a:rPr lang="en-US" altLang="zh-CN" sz="1800" b="0" i="0" dirty="0">
                    <a:solidFill>
                      <a:srgbClr val="000000"/>
                    </a:solidFill>
                    <a:latin typeface="微软雅黑" pitchFamily="34" charset="0"/>
                    <a:ea typeface="微软雅黑" pitchFamily="34" charset="-122"/>
                    <a:cs typeface="微软雅黑" pitchFamily="34" charset="-120"/>
                  </a:rPr>
                  <a:t>.故选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5" name="QC_6_AS.42_1#869abcc41?vop=1&amp;pid=0fb042b38&amp;color=0,0,0&amp;bbb=1"/>
              <p:cNvSpPr>
                <a:spLocks noRot="1" noChangeAspect="1" noMove="1" noResize="1" noEditPoints="1" noAdjustHandles="1" noChangeArrowheads="1" noChangeShapeType="1" noTextEdit="1"/>
              </p:cNvSpPr>
              <p:nvPr/>
            </p:nvSpPr>
            <p:spPr>
              <a:xfrm>
                <a:off x="832104" y="1825870"/>
                <a:ext cx="10533888" cy="1620965"/>
              </a:xfrm>
              <a:prstGeom prst="rect">
                <a:avLst/>
              </a:prstGeom>
              <a:blipFill>
                <a:blip r:embed="rId4"/>
                <a:stretch>
                  <a:fillRect l="-1389" b="-867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43_1#77d1eb8b1?vop=1&amp;pid=0fb042b38&amp;color=0,0,0&amp;bt=1&amp;bbb=1&amp;hb=1"/>
              <p:cNvSpPr/>
              <p:nvPr/>
            </p:nvSpPr>
            <p:spPr>
              <a:xfrm>
                <a:off x="832104" y="1080000"/>
                <a:ext cx="10531904"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微软雅黑" pitchFamily="34" charset="0"/>
                    <a:ea typeface="微软雅黑" pitchFamily="34" charset="-122"/>
                    <a:cs typeface="微软雅黑" pitchFamily="34" charset="-120"/>
                  </a:rPr>
                  <a:t>新情境</a:t>
                </a:r>
                <a:r>
                  <a:rPr lang="en-US" altLang="zh-CN" sz="1800" b="1"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算两次”是一种重要的数学方法，也称富比尼原理.波利亚说：“</a:t>
                </a:r>
                <a:r>
                  <a:rPr lang="en-US" altLang="zh-CN" sz="1800" b="0" i="0">
                    <a:solidFill>
                      <a:srgbClr val="000000"/>
                    </a:solidFill>
                    <a:latin typeface="微软雅黑" pitchFamily="34" charset="0"/>
                    <a:ea typeface="微软雅黑" pitchFamily="34" charset="-122"/>
                    <a:cs typeface="微软雅黑" pitchFamily="34" charset="-120"/>
                  </a:rPr>
                  <a:t>为了得到一个方程，</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我们必须把同一个量以两种不同的方法表示出来</a:t>
                </a:r>
                <a:r>
                  <a:rPr lang="en-US" altLang="zh-CN" sz="1800" b="0" i="0" dirty="0">
                    <a:solidFill>
                      <a:srgbClr val="000000"/>
                    </a:solidFill>
                    <a:latin typeface="微软雅黑" pitchFamily="34" charset="0"/>
                    <a:ea typeface="微软雅黑" pitchFamily="34" charset="-122"/>
                    <a:cs typeface="微软雅黑" pitchFamily="34" charset="-120"/>
                  </a:rPr>
                  <a:t>”，即将一个量“算两次</a:t>
                </a:r>
                <a:r>
                  <a:rPr lang="en-US" altLang="zh-CN" sz="1800" b="0" i="0">
                    <a:solidFill>
                      <a:srgbClr val="000000"/>
                    </a:solidFill>
                    <a:latin typeface="微软雅黑" pitchFamily="34" charset="0"/>
                    <a:ea typeface="微软雅黑" pitchFamily="34" charset="-122"/>
                    <a:cs typeface="微软雅黑" pitchFamily="34" charset="-120"/>
                  </a:rPr>
                  <a:t>”.由等式</a:t>
                </a:r>
              </a:p>
              <a:p>
                <a:pPr latinLnBrk="1">
                  <a:lnSpc>
                    <a:spcPts val="3300"/>
                  </a:lnSpc>
                </a:pP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(1+</m:t>
                    </m:r>
                    <m:r>
                      <a:rPr lang="en-US" altLang="zh-CN" sz="1800" b="0" i="0" smtClean="0">
                        <a:solidFill>
                          <a:srgbClr val="000000"/>
                        </a:solidFill>
                        <a:latin typeface="Cambria Math" pitchFamily="34" charset="0"/>
                        <a:ea typeface="Cambria Math" pitchFamily="34" charset="-122"/>
                        <a:cs typeface="Cambria Math" pitchFamily="34" charset="-120"/>
                      </a:rPr>
                      <m:t>𝑥</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𝑛</m:t>
                        </m:r>
                      </m:sup>
                    </m:sSup>
                    <m:r>
                      <a:rPr lang="en-US" altLang="zh-CN" sz="1800" b="0" i="0" smtClean="0">
                        <a:solidFill>
                          <a:srgbClr val="000000"/>
                        </a:solidFill>
                        <a:latin typeface="Cambria Math" pitchFamily="34" charset="0"/>
                        <a:ea typeface="Cambria Math" pitchFamily="34" charset="-122"/>
                        <a:cs typeface="Cambria Math" pitchFamily="34" charset="-120"/>
                      </a:rPr>
                      <m:t>=(1+</m:t>
                    </m:r>
                    <m:r>
                      <a:rPr lang="en-US" altLang="zh-CN" sz="1800" b="0" i="0" smtClean="0">
                        <a:solidFill>
                          <a:srgbClr val="000000"/>
                        </a:solidFill>
                        <a:latin typeface="Cambria Math" pitchFamily="34" charset="0"/>
                        <a:ea typeface="Cambria Math" pitchFamily="34" charset="-122"/>
                        <a:cs typeface="Cambria Math" pitchFamily="34" charset="-120"/>
                      </a:rPr>
                      <m:t>𝑥</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𝑛</m:t>
                        </m:r>
                      </m:sup>
                    </m:sSup>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+1</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𝑛</m:t>
                        </m:r>
                      </m:sup>
                    </m:s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𝑛</m:t>
                    </m:r>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1" i="0">
                            <a:solidFill>
                              <a:srgbClr val="000000"/>
                            </a:solidFill>
                            <a:latin typeface="Cambria Math" pitchFamily="34" charset="0"/>
                            <a:ea typeface="Cambria Math" pitchFamily="34" charset="-122"/>
                            <a:cs typeface="Cambria Math" pitchFamily="34" charset="-120"/>
                          </a:rPr>
                          <m:t>𝐍</m:t>
                        </m:r>
                      </m:e>
                      <m:sup>
                        <m:r>
                          <a:rPr lang="en-US" altLang="zh-CN" sz="1800" b="0" i="0">
                            <a:solidFill>
                              <a:srgbClr val="000000"/>
                            </a:solidFill>
                            <a:latin typeface="Cambria Math" pitchFamily="34" charset="0"/>
                            <a:ea typeface="Cambria Math" pitchFamily="34" charset="-122"/>
                            <a:cs typeface="Cambria Math" pitchFamily="34" charset="-120"/>
                          </a:rPr>
                          <m:t>∗</m:t>
                        </m:r>
                      </m:sup>
                    </m:s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𝑛</m:t>
                    </m:r>
                    <m:r>
                      <a:rPr lang="en-US" altLang="zh-CN" sz="1800" b="0" i="0" smtClean="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，利用“算两次</a:t>
                </a:r>
                <a:r>
                  <a:rPr lang="en-US" altLang="zh-CN" sz="1800" b="0" i="0">
                    <a:solidFill>
                      <a:srgbClr val="000000"/>
                    </a:solidFill>
                    <a:latin typeface="微软雅黑" pitchFamily="34" charset="0"/>
                    <a:ea typeface="微软雅黑" pitchFamily="34" charset="-122"/>
                    <a:cs typeface="微软雅黑" pitchFamily="34" charset="-120"/>
                  </a:rPr>
                  <a:t>”原理可得</a:t>
                </a:r>
              </a:p>
              <a:p>
                <a:pPr latinLnBrk="1">
                  <a:lnSpc>
                    <a:spcPts val="3100"/>
                  </a:lnSpc>
                </a:pP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m:t>
                    </m:r>
                    <m:sSubSup>
                      <m:sSubSupPr>
                        <m:ctrlPr>
                          <a:rPr lang="en-US" altLang="zh-CN"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𝑛</m:t>
                        </m:r>
                      </m:sub>
                      <m:sup>
                        <m:r>
                          <a:rPr lang="en-US" altLang="zh-CN" b="0" i="0">
                            <a:solidFill>
                              <a:srgbClr val="000000"/>
                            </a:solidFill>
                            <a:latin typeface="Cambria Math" pitchFamily="34" charset="0"/>
                            <a:ea typeface="Cambria Math" pitchFamily="34" charset="-122"/>
                            <a:cs typeface="Cambria Math" pitchFamily="34" charset="-120"/>
                          </a:rPr>
                          <m:t>0</m:t>
                        </m:r>
                      </m:sup>
                    </m:sSubSup>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smtClean="0">
                        <a:solidFill>
                          <a:srgbClr val="000000"/>
                        </a:solidFill>
                        <a:latin typeface="Cambria Math" pitchFamily="34" charset="0"/>
                        <a:ea typeface="Cambria Math" pitchFamily="34" charset="-122"/>
                        <a:cs typeface="Cambria Math" pitchFamily="34" charset="-120"/>
                      </a:rPr>
                      <m:t>+(</m:t>
                    </m:r>
                    <m:sSubSup>
                      <m:sSubSupPr>
                        <m:ctrlPr>
                          <a:rPr lang="en-US" altLang="zh-CN"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𝑛</m:t>
                        </m:r>
                      </m:sub>
                      <m:sup>
                        <m:r>
                          <a:rPr lang="en-US" altLang="zh-CN" b="0" i="0">
                            <a:solidFill>
                              <a:srgbClr val="000000"/>
                            </a:solidFill>
                            <a:latin typeface="Cambria Math" pitchFamily="34" charset="0"/>
                            <a:ea typeface="Cambria Math" pitchFamily="34" charset="-122"/>
                            <a:cs typeface="Cambria Math" pitchFamily="34" charset="-120"/>
                          </a:rPr>
                          <m:t>1</m:t>
                        </m:r>
                      </m:sup>
                    </m:sSubSup>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smtClean="0">
                        <a:solidFill>
                          <a:srgbClr val="000000"/>
                        </a:solidFill>
                        <a:latin typeface="Cambria Math" pitchFamily="34" charset="0"/>
                        <a:ea typeface="Cambria Math" pitchFamily="34" charset="-122"/>
                        <a:cs typeface="Cambria Math" pitchFamily="34" charset="-120"/>
                      </a:rPr>
                      <m:t>+(</m:t>
                    </m:r>
                    <m:sSubSup>
                      <m:sSubSupPr>
                        <m:ctrlPr>
                          <a:rPr lang="en-US" altLang="zh-CN"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𝑛</m:t>
                        </m:r>
                      </m:sub>
                      <m:sup>
                        <m:r>
                          <a:rPr lang="en-US" altLang="zh-CN" b="0" i="0">
                            <a:solidFill>
                              <a:srgbClr val="000000"/>
                            </a:solidFill>
                            <a:latin typeface="Cambria Math" pitchFamily="34" charset="0"/>
                            <a:ea typeface="Cambria Math" pitchFamily="34" charset="-122"/>
                            <a:cs typeface="Cambria Math" pitchFamily="34" charset="-120"/>
                          </a:rPr>
                          <m:t>2</m:t>
                        </m:r>
                      </m:sup>
                    </m:sSubSup>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smtClean="0">
                        <a:solidFill>
                          <a:srgbClr val="000000"/>
                        </a:solidFill>
                        <a:latin typeface="Cambria Math" pitchFamily="34" charset="0"/>
                        <a:ea typeface="Cambria Math" pitchFamily="34" charset="-122"/>
                        <a:cs typeface="Cambria Math" pitchFamily="34" charset="-120"/>
                      </a:rPr>
                      <m:t>+⋯+(</m:t>
                    </m:r>
                    <m:sSubSup>
                      <m:sSubSupPr>
                        <m:ctrlPr>
                          <a:rPr lang="en-US" altLang="zh-CN"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𝑛</m:t>
                        </m:r>
                      </m:sub>
                      <m:sup>
                        <m:r>
                          <a:rPr lang="en-US" altLang="zh-CN" b="0" i="0">
                            <a:solidFill>
                              <a:srgbClr val="000000"/>
                            </a:solidFill>
                            <a:latin typeface="Cambria Math" pitchFamily="34" charset="0"/>
                            <a:ea typeface="Cambria Math" pitchFamily="34" charset="-122"/>
                            <a:cs typeface="Cambria Math" pitchFamily="34" charset="-120"/>
                          </a:rPr>
                          <m:t>𝑛</m:t>
                        </m:r>
                        <m:r>
                          <a:rPr lang="en-US" altLang="zh-CN" b="0" i="0">
                            <a:solidFill>
                              <a:srgbClr val="000000"/>
                            </a:solidFill>
                            <a:latin typeface="Cambria Math" pitchFamily="34" charset="0"/>
                            <a:ea typeface="Cambria Math" pitchFamily="34" charset="-122"/>
                            <a:cs typeface="Cambria Math" pitchFamily="34" charset="-120"/>
                          </a:rPr>
                          <m:t>−1</m:t>
                        </m:r>
                      </m:sup>
                    </m:sSubSup>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smtClean="0">
                        <a:solidFill>
                          <a:srgbClr val="000000"/>
                        </a:solidFill>
                        <a:latin typeface="Cambria Math" pitchFamily="34" charset="0"/>
                        <a:ea typeface="Cambria Math" pitchFamily="34" charset="-122"/>
                        <a:cs typeface="Cambria Math" pitchFamily="34" charset="-120"/>
                      </a:rPr>
                      <m:t>+(</m:t>
                    </m:r>
                    <m:sSubSup>
                      <m:sSubSupPr>
                        <m:ctrlPr>
                          <a:rPr lang="en-US" altLang="zh-CN"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𝑛</m:t>
                        </m:r>
                      </m:sub>
                      <m:sup>
                        <m:r>
                          <a:rPr lang="en-US" altLang="zh-CN" b="0" i="0">
                            <a:solidFill>
                              <a:srgbClr val="000000"/>
                            </a:solidFill>
                            <a:latin typeface="Cambria Math" pitchFamily="34" charset="0"/>
                            <a:ea typeface="Cambria Math" pitchFamily="34" charset="-122"/>
                            <a:cs typeface="Cambria Math" pitchFamily="34" charset="-120"/>
                          </a:rPr>
                          <m:t>𝑛</m:t>
                        </m:r>
                      </m:sup>
                    </m:sSubSup>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i="0">
                    <a:solidFill>
                      <a:srgbClr val="000000"/>
                    </a:solidFill>
                    <a:latin typeface="SimSun" pitchFamily="34" charset="0"/>
                    <a:ea typeface="SimSun" pitchFamily="34" charset="-122"/>
                    <a:cs typeface="SimSun" pitchFamily="34" charset="-120"/>
                  </a:rPr>
                  <a:t>_____</a:t>
                </a:r>
                <a:r>
                  <a:rPr lang="en-US" altLang="zh-CN" b="0" i="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结果用组合数表示）.</a:t>
                </a:r>
                <a:endParaRPr lang="en-US" altLang="zh-CN" dirty="0">
                  <a:solidFill>
                    <a:srgbClr val="000000"/>
                  </a:solidFill>
                </a:endParaRPr>
              </a:p>
            </p:txBody>
          </p:sp>
        </mc:Choice>
        <mc:Fallback>
          <p:sp>
            <p:nvSpPr>
              <p:cNvPr id="2" name="QB_6_BD.43_1#77d1eb8b1?vop=1&amp;pid=0fb042b38&amp;color=0,0,0&amp;bt=1&amp;bbb=1&amp;hb=1"/>
              <p:cNvSpPr>
                <a:spLocks noRot="1" noChangeAspect="1" noMove="1" noResize="1" noEditPoints="1" noAdjustHandles="1" noChangeArrowheads="1" noChangeShapeType="1" noTextEdit="1"/>
              </p:cNvSpPr>
              <p:nvPr/>
            </p:nvSpPr>
            <p:spPr>
              <a:xfrm>
                <a:off x="832104" y="1080000"/>
                <a:ext cx="10531904" cy="1608455"/>
              </a:xfrm>
              <a:prstGeom prst="rect">
                <a:avLst/>
              </a:prstGeom>
              <a:blipFill>
                <a:blip r:embed="rId3"/>
                <a:stretch>
                  <a:fillRect l="-1390" r="-116" b="-9091"/>
                </a:stretch>
              </a:blipFill>
              <a:ln/>
            </p:spPr>
            <p:txBody>
              <a:bodyPr/>
              <a:lstStyle/>
              <a:p>
                <a:r>
                  <a:rPr lang="zh-CN" altLang="en-US">
                    <a:noFill/>
                  </a:rPr>
                  <a:t> </a:t>
                </a:r>
              </a:p>
            </p:txBody>
          </p:sp>
        </mc:Fallback>
      </mc:AlternateContent>
      <p:pic>
        <p:nvPicPr>
          <p:cNvPr id="3" name="QB_6_BD.43_1#77d1eb8b1?vop=1&amp;pid=0fb042b38&amp;color=0,0,0&amp;tib=255,255,255&amp;ii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073815" y="1203444"/>
            <a:ext cx="393192" cy="1645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QB_6_AN.44_1#77d1eb8b1.blank?vop=1&amp;pid=0fb042b38&amp;color=0,0,0&amp;vpa=13&amp;bbb=1"/>
              <p:cNvSpPr/>
              <p:nvPr/>
            </p:nvSpPr>
            <p:spPr>
              <a:xfrm>
                <a:off x="5630673" y="2367716"/>
                <a:ext cx="463169" cy="262763"/>
              </a:xfrm>
              <a:prstGeom prst="rect">
                <a:avLst/>
              </a:prstGeom>
              <a:noFill/>
              <a:ln/>
            </p:spPr>
            <p:txBody>
              <a:bodyPr wrap="none" lIns="0" tIns="0" rIns="0" bIns="0" rtlCol="0" anchor="t"/>
              <a:lstStyle/>
              <a:p>
                <a:pPr algn="ctr" latinLnBrk="1">
                  <a:lnSpc>
                    <a:spcPts val="2200"/>
                  </a:lnSpc>
                </a:pPr>
                <a14:m>
                  <m:oMath xmlns:m="http://schemas.openxmlformats.org/officeDocument/2006/math">
                    <m:sSubSup>
                      <m:sSubSupPr>
                        <m:ctrlPr>
                          <a:rPr lang="en-US" altLang="zh-CN" b="0" smtClean="0">
                            <a:solidFill>
                              <a:srgbClr val="FF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FF0000"/>
                            </a:solidFill>
                            <a:latin typeface="Cambria Math" pitchFamily="34" charset="0"/>
                            <a:ea typeface="Cambria Math" pitchFamily="34" charset="-122"/>
                            <a:cs typeface="Cambria Math" pitchFamily="34" charset="-120"/>
                          </a:rPr>
                          <m:t>C</m:t>
                        </m:r>
                      </m:e>
                      <m:sub>
                        <m:r>
                          <a:rPr lang="en-US" altLang="zh-CN" b="0" i="0">
                            <a:solidFill>
                              <a:srgbClr val="FF0000"/>
                            </a:solidFill>
                            <a:latin typeface="Cambria Math" pitchFamily="34" charset="0"/>
                            <a:ea typeface="Cambria Math" pitchFamily="34" charset="-122"/>
                            <a:cs typeface="Cambria Math" pitchFamily="34" charset="-120"/>
                          </a:rPr>
                          <m:t>2</m:t>
                        </m:r>
                        <m:r>
                          <a:rPr lang="en-US" altLang="zh-CN" b="0" i="0">
                            <a:solidFill>
                              <a:srgbClr val="FF0000"/>
                            </a:solidFill>
                            <a:latin typeface="Cambria Math" pitchFamily="34" charset="0"/>
                            <a:ea typeface="Cambria Math" pitchFamily="34" charset="-122"/>
                            <a:cs typeface="Cambria Math" pitchFamily="34" charset="-120"/>
                          </a:rPr>
                          <m:t>𝑛</m:t>
                        </m:r>
                      </m:sub>
                      <m:sup>
                        <m:r>
                          <a:rPr lang="en-US" altLang="zh-CN" b="0" i="0">
                            <a:solidFill>
                              <a:srgbClr val="FF0000"/>
                            </a:solidFill>
                            <a:latin typeface="Cambria Math" pitchFamily="34" charset="0"/>
                            <a:ea typeface="Cambria Math" pitchFamily="34" charset="-122"/>
                            <a:cs typeface="Cambria Math" pitchFamily="34" charset="-120"/>
                          </a:rPr>
                          <m:t>𝑛</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dirty="0"/>
              </a:p>
            </p:txBody>
          </p:sp>
        </mc:Choice>
        <mc:Fallback>
          <p:sp>
            <p:nvSpPr>
              <p:cNvPr id="4" name="QB_6_AN.44_1#77d1eb8b1.blank?vop=1&amp;pid=0fb042b38&amp;color=0,0,0&amp;vpa=13&amp;bbb=1"/>
              <p:cNvSpPr>
                <a:spLocks noRot="1" noChangeAspect="1" noMove="1" noResize="1" noEditPoints="1" noAdjustHandles="1" noChangeArrowheads="1" noChangeShapeType="1" noTextEdit="1"/>
              </p:cNvSpPr>
              <p:nvPr/>
            </p:nvSpPr>
            <p:spPr>
              <a:xfrm>
                <a:off x="5630673" y="2367716"/>
                <a:ext cx="463169" cy="262763"/>
              </a:xfrm>
              <a:prstGeom prst="rect">
                <a:avLst/>
              </a:prstGeom>
              <a:blipFill>
                <a:blip r:embed="rId5"/>
                <a:stretch>
                  <a:fillRect l="-6579" b="-1818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B_6_AS.45_1#77d1eb8b1?vop=1&amp;pid=0fb042b38&amp;color=0,0,0&amp;bbb=1&amp;hb=1"/>
              <p:cNvSpPr/>
              <p:nvPr/>
            </p:nvSpPr>
            <p:spPr>
              <a:xfrm>
                <a:off x="832104" y="2680200"/>
                <a:ext cx="10533888" cy="1201801"/>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【解析】因为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(1+</m:t>
                    </m:r>
                    <m:r>
                      <a:rPr lang="en-US" altLang="zh-CN" sz="1800" b="0" i="0" smtClean="0">
                        <a:solidFill>
                          <a:srgbClr val="000000"/>
                        </a:solidFill>
                        <a:latin typeface="Cambria Math" pitchFamily="34" charset="0"/>
                        <a:ea typeface="Cambria Math" pitchFamily="34" charset="-122"/>
                        <a:cs typeface="Cambria Math" pitchFamily="34" charset="-120"/>
                      </a:rPr>
                      <m:t>𝑥</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𝑛</m:t>
                        </m:r>
                      </m:sup>
                    </m:sSup>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+1</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𝑛</m:t>
                        </m:r>
                      </m:sup>
                    </m:sSup>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𝑛</m:t>
                        </m:r>
                      </m:sub>
                      <m:sup>
                        <m:r>
                          <a:rPr lang="en-US" altLang="zh-CN" sz="1800" b="0" i="0">
                            <a:solidFill>
                              <a:srgbClr val="000000"/>
                            </a:solidFill>
                            <a:latin typeface="Cambria Math" pitchFamily="34" charset="0"/>
                            <a:ea typeface="Cambria Math" pitchFamily="34" charset="-122"/>
                            <a:cs typeface="Cambria Math" pitchFamily="34" charset="-120"/>
                          </a:rPr>
                          <m:t>0</m:t>
                        </m:r>
                      </m:sup>
                    </m:sSubSup>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𝑛</m:t>
                        </m:r>
                      </m:sub>
                      <m:sup>
                        <m:r>
                          <a:rPr lang="en-US" altLang="zh-CN" sz="1800" b="0" i="0">
                            <a:solidFill>
                              <a:srgbClr val="000000"/>
                            </a:solidFill>
                            <a:latin typeface="Cambria Math" pitchFamily="34" charset="0"/>
                            <a:ea typeface="Cambria Math" pitchFamily="34" charset="-122"/>
                            <a:cs typeface="Cambria Math" pitchFamily="34" charset="-120"/>
                          </a:rPr>
                          <m:t>1</m:t>
                        </m:r>
                      </m:sup>
                    </m:sSubSup>
                    <m:r>
                      <a:rPr lang="en-US" altLang="zh-CN" sz="1800" b="0" i="0" smtClean="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𝑛</m:t>
                        </m:r>
                      </m:sub>
                      <m:sup>
                        <m:r>
                          <a:rPr lang="en-US" altLang="zh-CN" sz="1800" b="0" i="0">
                            <a:solidFill>
                              <a:srgbClr val="000000"/>
                            </a:solidFill>
                            <a:latin typeface="Cambria Math" pitchFamily="34" charset="0"/>
                            <a:ea typeface="Cambria Math" pitchFamily="34" charset="-122"/>
                            <a:cs typeface="Cambria Math" pitchFamily="34" charset="-120"/>
                          </a:rPr>
                          <m:t>2</m:t>
                        </m:r>
                      </m:sup>
                    </m:sSub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𝑛</m:t>
                        </m:r>
                      </m:sub>
                      <m:sup>
                        <m:r>
                          <a:rPr lang="en-US" altLang="zh-CN" sz="1800" b="0" i="0">
                            <a:solidFill>
                              <a:srgbClr val="000000"/>
                            </a:solidFill>
                            <a:latin typeface="Cambria Math" pitchFamily="34" charset="0"/>
                            <a:ea typeface="Cambria Math" pitchFamily="34" charset="-122"/>
                            <a:cs typeface="Cambria Math" pitchFamily="34" charset="-120"/>
                          </a:rPr>
                          <m:t>𝑛</m:t>
                        </m:r>
                      </m:sup>
                    </m:sSub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𝑛</m:t>
                        </m:r>
                      </m:sup>
                    </m:sSup>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𝑛</m:t>
                        </m:r>
                      </m:sub>
                      <m:sup>
                        <m:r>
                          <a:rPr lang="en-US" altLang="zh-CN" sz="1800" b="0" i="0">
                            <a:solidFill>
                              <a:srgbClr val="000000"/>
                            </a:solidFill>
                            <a:latin typeface="Cambria Math" pitchFamily="34" charset="0"/>
                            <a:ea typeface="Cambria Math" pitchFamily="34" charset="-122"/>
                            <a:cs typeface="Cambria Math" pitchFamily="34" charset="-120"/>
                          </a:rPr>
                          <m:t>0</m:t>
                        </m:r>
                      </m:sup>
                    </m:sSub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𝑛</m:t>
                        </m:r>
                      </m:sup>
                    </m:sSup>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𝑛</m:t>
                        </m:r>
                      </m:sub>
                      <m:sup>
                        <m:r>
                          <a:rPr lang="en-US" altLang="zh-CN" sz="1800" b="0" i="0">
                            <a:solidFill>
                              <a:srgbClr val="000000"/>
                            </a:solidFill>
                            <a:latin typeface="Cambria Math" pitchFamily="34" charset="0"/>
                            <a:ea typeface="Cambria Math" pitchFamily="34" charset="-122"/>
                            <a:cs typeface="Cambria Math" pitchFamily="34" charset="-120"/>
                          </a:rPr>
                          <m:t>1</m:t>
                        </m:r>
                      </m:sup>
                    </m:sSub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p>
                    </m:sSup>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𝑛</m:t>
                        </m:r>
                      </m:sub>
                      <m:sup>
                        <m:r>
                          <a:rPr lang="en-US" altLang="zh-CN" sz="1800" b="0" i="0">
                            <a:solidFill>
                              <a:srgbClr val="000000"/>
                            </a:solidFill>
                            <a:latin typeface="Cambria Math" pitchFamily="34" charset="0"/>
                            <a:ea typeface="Cambria Math" pitchFamily="34" charset="-122"/>
                            <a:cs typeface="Cambria Math" pitchFamily="34" charset="-120"/>
                          </a:rPr>
                          <m:t>2</m:t>
                        </m:r>
                      </m:sup>
                    </m:sSub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𝑛</m:t>
                        </m:r>
                      </m:sub>
                      <m:sup>
                        <m:r>
                          <a:rPr lang="en-US" altLang="zh-CN" sz="1800" b="0" i="0">
                            <a:solidFill>
                              <a:srgbClr val="000000"/>
                            </a:solidFill>
                            <a:latin typeface="Cambria Math" pitchFamily="34" charset="0"/>
                            <a:ea typeface="Cambria Math" pitchFamily="34" charset="-122"/>
                            <a:cs typeface="Cambria Math" pitchFamily="34" charset="-120"/>
                          </a:rPr>
                          <m:t>𝑛</m:t>
                        </m:r>
                      </m:sup>
                    </m:sSubSup>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因此</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𝑛</m:t>
                        </m:r>
                      </m:sub>
                      <m:sup>
                        <m:r>
                          <a:rPr lang="en-US" altLang="zh-CN" sz="1800" b="0" i="0">
                            <a:solidFill>
                              <a:srgbClr val="000000"/>
                            </a:solidFill>
                            <a:latin typeface="Cambria Math" pitchFamily="34" charset="0"/>
                            <a:ea typeface="Cambria Math" pitchFamily="34" charset="-122"/>
                            <a:cs typeface="Cambria Math" pitchFamily="34" charset="-120"/>
                          </a:rPr>
                          <m:t>0</m:t>
                        </m:r>
                      </m:sup>
                    </m:sSub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𝑛</m:t>
                        </m:r>
                      </m:sub>
                      <m:sup>
                        <m:r>
                          <a:rPr lang="en-US" altLang="zh-CN" sz="1800" b="0" i="0">
                            <a:solidFill>
                              <a:srgbClr val="000000"/>
                            </a:solidFill>
                            <a:latin typeface="Cambria Math" pitchFamily="34" charset="0"/>
                            <a:ea typeface="Cambria Math" pitchFamily="34" charset="-122"/>
                            <a:cs typeface="Cambria Math" pitchFamily="34" charset="-120"/>
                          </a:rPr>
                          <m:t>1</m:t>
                        </m:r>
                      </m:sup>
                    </m:sSub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𝑛</m:t>
                        </m:r>
                      </m:sub>
                      <m:sup>
                        <m:r>
                          <a:rPr lang="en-US" altLang="zh-CN" sz="1800" b="0" i="0">
                            <a:solidFill>
                              <a:srgbClr val="000000"/>
                            </a:solidFill>
                            <a:latin typeface="Cambria Math" pitchFamily="34" charset="0"/>
                            <a:ea typeface="Cambria Math" pitchFamily="34" charset="-122"/>
                            <a:cs typeface="Cambria Math" pitchFamily="34" charset="-120"/>
                          </a:rPr>
                          <m:t>2</m:t>
                        </m:r>
                      </m:sup>
                    </m:sSub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𝑛</m:t>
                        </m:r>
                      </m:sub>
                      <m:sup>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−1</m:t>
                        </m:r>
                      </m:sup>
                    </m:sSub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𝑛</m:t>
                        </m:r>
                      </m:sub>
                      <m:sup>
                        <m:r>
                          <a:rPr lang="en-US" altLang="zh-CN" sz="1800" b="0" i="0">
                            <a:solidFill>
                              <a:srgbClr val="000000"/>
                            </a:solidFill>
                            <a:latin typeface="Cambria Math" pitchFamily="34" charset="0"/>
                            <a:ea typeface="Cambria Math" pitchFamily="34" charset="-122"/>
                            <a:cs typeface="Cambria Math" pitchFamily="34" charset="-120"/>
                          </a:rPr>
                          <m:t>𝑛</m:t>
                        </m:r>
                      </m:sup>
                    </m:sSub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是</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(1+</m:t>
                    </m:r>
                    <m:r>
                      <a:rPr lang="en-US" altLang="zh-CN" sz="1800" b="0" i="0" smtClean="0">
                        <a:solidFill>
                          <a:srgbClr val="000000"/>
                        </a:solidFill>
                        <a:latin typeface="Cambria Math" pitchFamily="34" charset="0"/>
                        <a:ea typeface="Cambria Math" pitchFamily="34" charset="-122"/>
                        <a:cs typeface="Cambria Math" pitchFamily="34" charset="-120"/>
                      </a:rPr>
                      <m:t>𝑥</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𝑛</m:t>
                        </m:r>
                      </m:sup>
                    </m:sSup>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𝑥</m:t>
                    </m:r>
                    <m:r>
                      <a:rPr lang="en-US" altLang="zh-CN" sz="1800" b="0" i="0" smtClean="0">
                        <a:solidFill>
                          <a:srgbClr val="000000"/>
                        </a:solidFill>
                        <a:latin typeface="Cambria Math" pitchFamily="34" charset="0"/>
                        <a:ea typeface="Cambria Math" pitchFamily="34" charset="-122"/>
                        <a:cs typeface="Cambria Math" pitchFamily="34" charset="-120"/>
                      </a:rPr>
                      <m:t>+1</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𝑛</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的展开式中</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𝑛</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的系数，而</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(1+</m:t>
                    </m:r>
                    <m:r>
                      <a:rPr lang="en-US" altLang="zh-CN" sz="1800" b="0" i="0" smtClean="0">
                        <a:solidFill>
                          <a:srgbClr val="000000"/>
                        </a:solidFill>
                        <a:latin typeface="Cambria Math" pitchFamily="34" charset="0"/>
                        <a:ea typeface="Cambria Math" pitchFamily="34" charset="-122"/>
                        <a:cs typeface="Cambria Math" pitchFamily="34" charset="-120"/>
                      </a:rPr>
                      <m:t>𝑥</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𝑛</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200"/>
                  </a:lnSpc>
                </a:pPr>
                <a:r>
                  <a:rPr lang="en-US" altLang="zh-CN" b="0" i="0">
                    <a:solidFill>
                      <a:srgbClr val="000000"/>
                    </a:solidFill>
                    <a:latin typeface="微软雅黑" pitchFamily="34" charset="0"/>
                    <a:ea typeface="微软雅黑" pitchFamily="34" charset="-122"/>
                    <a:cs typeface="微软雅黑" pitchFamily="34" charset="-120"/>
                  </a:rPr>
                  <a:t>的展开式中</a:t>
                </a:r>
                <a14:m>
                  <m:oMath xmlns:m="http://schemas.openxmlformats.org/officeDocument/2006/math">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𝑥</m:t>
                        </m:r>
                      </m:e>
                      <m:sup>
                        <m:r>
                          <a:rPr lang="en-US" altLang="zh-CN" b="0" i="0">
                            <a:solidFill>
                              <a:srgbClr val="000000"/>
                            </a:solidFill>
                            <a:latin typeface="Cambria Math" pitchFamily="34" charset="0"/>
                            <a:ea typeface="Cambria Math" pitchFamily="34" charset="-122"/>
                            <a:cs typeface="Cambria Math" pitchFamily="34" charset="-120"/>
                          </a:rPr>
                          <m:t>𝑛</m:t>
                        </m:r>
                      </m:sup>
                    </m:sSup>
                  </m:oMath>
                </a14:m>
                <a:r>
                  <a:rPr lang="en-US" altLang="zh-CN" b="0" i="0" dirty="0">
                    <a:solidFill>
                      <a:srgbClr val="000000"/>
                    </a:solidFill>
                    <a:latin typeface="微软雅黑" pitchFamily="34" charset="0"/>
                    <a:ea typeface="微软雅黑" pitchFamily="34" charset="-122"/>
                    <a:cs typeface="微软雅黑" pitchFamily="34" charset="-120"/>
                  </a:rPr>
                  <a:t>的系数为</a:t>
                </a:r>
                <a14:m>
                  <m:oMath xmlns:m="http://schemas.openxmlformats.org/officeDocument/2006/math">
                    <m:sSubSup>
                      <m:sSubSupPr>
                        <m:ctrlPr>
                          <a:rPr lang="en-US" altLang="zh-CN" b="0"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𝑛</m:t>
                        </m:r>
                      </m:sub>
                      <m:sup>
                        <m:r>
                          <a:rPr lang="en-US" altLang="zh-CN" b="0" i="0">
                            <a:solidFill>
                              <a:srgbClr val="000000"/>
                            </a:solidFill>
                            <a:latin typeface="Cambria Math" pitchFamily="34" charset="0"/>
                            <a:ea typeface="Cambria Math" pitchFamily="34" charset="-122"/>
                            <a:cs typeface="Cambria Math" pitchFamily="34" charset="-120"/>
                          </a:rPr>
                          <m:t>𝑛</m:t>
                        </m:r>
                      </m:sup>
                    </m:sSubSup>
                  </m:oMath>
                </a14:m>
                <a:r>
                  <a:rPr lang="en-US" altLang="zh-CN"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m:t>
                    </m:r>
                    <m:sSubSup>
                      <m:sSubSupPr>
                        <m:ctrlPr>
                          <a:rPr lang="en-US" altLang="zh-CN"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𝑛</m:t>
                        </m:r>
                      </m:sub>
                      <m:sup>
                        <m:r>
                          <a:rPr lang="en-US" altLang="zh-CN" b="0" i="0">
                            <a:solidFill>
                              <a:srgbClr val="000000"/>
                            </a:solidFill>
                            <a:latin typeface="Cambria Math" pitchFamily="34" charset="0"/>
                            <a:ea typeface="Cambria Math" pitchFamily="34" charset="-122"/>
                            <a:cs typeface="Cambria Math" pitchFamily="34" charset="-120"/>
                          </a:rPr>
                          <m:t>0</m:t>
                        </m:r>
                      </m:sup>
                    </m:sSubSup>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smtClean="0">
                        <a:solidFill>
                          <a:srgbClr val="000000"/>
                        </a:solidFill>
                        <a:latin typeface="Cambria Math" pitchFamily="34" charset="0"/>
                        <a:ea typeface="Cambria Math" pitchFamily="34" charset="-122"/>
                        <a:cs typeface="Cambria Math" pitchFamily="34" charset="-120"/>
                      </a:rPr>
                      <m:t>+</m:t>
                    </m:r>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𝑛</m:t>
                            </m:r>
                          </m:sub>
                          <m:sup>
                            <m:r>
                              <a:rPr lang="en-US" altLang="zh-CN" b="0" i="0">
                                <a:solidFill>
                                  <a:srgbClr val="000000"/>
                                </a:solidFill>
                                <a:latin typeface="Cambria Math" pitchFamily="34" charset="0"/>
                                <a:ea typeface="Cambria Math" pitchFamily="34" charset="-122"/>
                                <a:cs typeface="Cambria Math" pitchFamily="34" charset="-120"/>
                              </a:rPr>
                              <m:t>1</m:t>
                            </m:r>
                          </m:sup>
                        </m:sSubSup>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smtClean="0">
                        <a:solidFill>
                          <a:srgbClr val="000000"/>
                        </a:solidFill>
                        <a:latin typeface="Cambria Math" pitchFamily="34" charset="0"/>
                        <a:ea typeface="Cambria Math" pitchFamily="34" charset="-122"/>
                        <a:cs typeface="Cambria Math" pitchFamily="34" charset="-120"/>
                      </a:rPr>
                      <m:t>+</m:t>
                    </m:r>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𝑛</m:t>
                            </m:r>
                          </m:sub>
                          <m:sup>
                            <m:r>
                              <a:rPr lang="en-US" altLang="zh-CN" b="0" i="0">
                                <a:solidFill>
                                  <a:srgbClr val="000000"/>
                                </a:solidFill>
                                <a:latin typeface="Cambria Math" pitchFamily="34" charset="0"/>
                                <a:ea typeface="Cambria Math" pitchFamily="34" charset="-122"/>
                                <a:cs typeface="Cambria Math" pitchFamily="34" charset="-120"/>
                              </a:rPr>
                              <m:t>2</m:t>
                            </m:r>
                          </m:sup>
                        </m:sSubSup>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smtClean="0">
                        <a:solidFill>
                          <a:srgbClr val="000000"/>
                        </a:solidFill>
                        <a:latin typeface="Cambria Math" pitchFamily="34" charset="0"/>
                        <a:ea typeface="Cambria Math" pitchFamily="34" charset="-122"/>
                        <a:cs typeface="Cambria Math" pitchFamily="34" charset="-120"/>
                      </a:rPr>
                      <m:t>+⋯+</m:t>
                    </m:r>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𝑛</m:t>
                            </m:r>
                          </m:sub>
                          <m:sup>
                            <m:r>
                              <a:rPr lang="en-US" altLang="zh-CN" b="0" i="0">
                                <a:solidFill>
                                  <a:srgbClr val="000000"/>
                                </a:solidFill>
                                <a:latin typeface="Cambria Math" pitchFamily="34" charset="0"/>
                                <a:ea typeface="Cambria Math" pitchFamily="34" charset="-122"/>
                                <a:cs typeface="Cambria Math" pitchFamily="34" charset="-120"/>
                              </a:rPr>
                              <m:t>𝑛</m:t>
                            </m:r>
                            <m:r>
                              <a:rPr lang="en-US" altLang="zh-CN" b="0" i="0">
                                <a:solidFill>
                                  <a:srgbClr val="000000"/>
                                </a:solidFill>
                                <a:latin typeface="Cambria Math" pitchFamily="34" charset="0"/>
                                <a:ea typeface="Cambria Math" pitchFamily="34" charset="-122"/>
                                <a:cs typeface="Cambria Math" pitchFamily="34" charset="-120"/>
                              </a:rPr>
                              <m:t>−1</m:t>
                            </m:r>
                          </m:sup>
                        </m:sSubSup>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smtClean="0">
                        <a:solidFill>
                          <a:srgbClr val="000000"/>
                        </a:solidFill>
                        <a:latin typeface="Cambria Math" pitchFamily="34" charset="0"/>
                        <a:ea typeface="Cambria Math" pitchFamily="34" charset="-122"/>
                        <a:cs typeface="Cambria Math" pitchFamily="34" charset="-120"/>
                      </a:rPr>
                      <m:t>+</m:t>
                    </m:r>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sSubSup>
                          <m:sSubSupPr>
                            <m:ctrlPr>
                              <a:rPr lang="en-US" altLang="zh-CN" b="0" i="1">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𝑛</m:t>
                            </m:r>
                          </m:sub>
                          <m:sup>
                            <m:r>
                              <a:rPr lang="en-US" altLang="zh-CN" b="0" i="0">
                                <a:solidFill>
                                  <a:srgbClr val="000000"/>
                                </a:solidFill>
                                <a:latin typeface="Cambria Math" pitchFamily="34" charset="0"/>
                                <a:ea typeface="Cambria Math" pitchFamily="34" charset="-122"/>
                                <a:cs typeface="Cambria Math" pitchFamily="34" charset="-120"/>
                              </a:rPr>
                              <m:t>𝑛</m:t>
                            </m:r>
                          </m:sup>
                        </m:sSubSup>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2</m:t>
                        </m:r>
                      </m:sup>
                    </m:sSup>
                    <m:r>
                      <a:rPr lang="en-US" altLang="zh-CN" b="0" i="0" smtClean="0">
                        <a:solidFill>
                          <a:srgbClr val="000000"/>
                        </a:solidFill>
                        <a:latin typeface="Cambria Math" pitchFamily="34" charset="0"/>
                        <a:ea typeface="Cambria Math" pitchFamily="34" charset="-122"/>
                        <a:cs typeface="Cambria Math" pitchFamily="34" charset="-120"/>
                      </a:rPr>
                      <m:t>=</m:t>
                    </m:r>
                    <m:sSubSup>
                      <m:sSubSupPr>
                        <m:ctrlPr>
                          <a:rPr lang="en-US" altLang="zh-CN"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2</m:t>
                        </m:r>
                        <m:r>
                          <a:rPr lang="en-US" altLang="zh-CN" b="0" i="0">
                            <a:solidFill>
                              <a:srgbClr val="000000"/>
                            </a:solidFill>
                            <a:latin typeface="Cambria Math" pitchFamily="34" charset="0"/>
                            <a:ea typeface="Cambria Math" pitchFamily="34" charset="-122"/>
                            <a:cs typeface="Cambria Math" pitchFamily="34" charset="-120"/>
                          </a:rPr>
                          <m:t>𝑛</m:t>
                        </m:r>
                      </m:sub>
                      <m:sup>
                        <m:r>
                          <a:rPr lang="en-US" altLang="zh-CN" b="0" i="0">
                            <a:solidFill>
                              <a:srgbClr val="000000"/>
                            </a:solidFill>
                            <a:latin typeface="Cambria Math" pitchFamily="34" charset="0"/>
                            <a:ea typeface="Cambria Math" pitchFamily="34" charset="-122"/>
                            <a:cs typeface="Cambria Math" pitchFamily="34" charset="-120"/>
                          </a:rPr>
                          <m:t>𝑛</m:t>
                        </m:r>
                      </m:sup>
                    </m:sSub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5" name="QB_6_AS.45_1#77d1eb8b1?vop=1&amp;pid=0fb042b38&amp;color=0,0,0&amp;bbb=1&amp;hb=1"/>
              <p:cNvSpPr>
                <a:spLocks noRot="1" noChangeAspect="1" noMove="1" noResize="1" noEditPoints="1" noAdjustHandles="1" noChangeArrowheads="1" noChangeShapeType="1" noTextEdit="1"/>
              </p:cNvSpPr>
              <p:nvPr/>
            </p:nvSpPr>
            <p:spPr>
              <a:xfrm>
                <a:off x="832104" y="2680200"/>
                <a:ext cx="10533888" cy="1201801"/>
              </a:xfrm>
              <a:prstGeom prst="rect">
                <a:avLst/>
              </a:prstGeom>
              <a:blipFill>
                <a:blip r:embed="rId6"/>
                <a:stretch>
                  <a:fillRect l="-1389" b="-1167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c0401ec37.fixed?pid=84ecbc806&amp;color=195,214,0&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C3D600"/>
                </a:solidFill>
                <a:latin typeface="微软雅黑" pitchFamily="34" charset="0"/>
                <a:ea typeface="微软雅黑" pitchFamily="34" charset="-122"/>
                <a:cs typeface="微软雅黑" pitchFamily="34" charset="-120"/>
              </a:rPr>
              <a:t>第六章计数原理</a:t>
            </a:r>
            <a:endParaRPr lang="en-US" altLang="zh-CN" sz="4400" dirty="0"/>
          </a:p>
        </p:txBody>
      </p:sp>
      <p:sp>
        <p:nvSpPr>
          <p:cNvPr id="3" name="C_2_BD#c0401ec37.fixed?pid=84ecbc806&amp;color=255,255,255&amp;bbb=1"/>
          <p:cNvSpPr/>
          <p:nvPr/>
        </p:nvSpPr>
        <p:spPr>
          <a:xfrm>
            <a:off x="0" y="2880360"/>
            <a:ext cx="12188952" cy="649224"/>
          </a:xfrm>
          <a:prstGeom prst="rect">
            <a:avLst/>
          </a:prstGeom>
          <a:noFill/>
          <a:ln/>
        </p:spPr>
        <p:txBody>
          <a:bodyPr wrap="none" lIns="0" tIns="0" rIns="0" bIns="0" rtlCol="0" anchor="ctr"/>
          <a:lstStyle/>
          <a:p>
            <a:pPr algn="ctr" latinLnBrk="1">
              <a:lnSpc>
                <a:spcPts val="4000"/>
              </a:lnSpc>
            </a:pPr>
            <a:r>
              <a:rPr lang="en-US" altLang="zh-CN" sz="3200" b="0" i="0" dirty="0">
                <a:solidFill>
                  <a:srgbClr val="FFFFFF"/>
                </a:solidFill>
                <a:latin typeface="微软雅黑" pitchFamily="34" charset="0"/>
                <a:ea typeface="微软雅黑" pitchFamily="34" charset="-122"/>
                <a:cs typeface="微软雅黑" pitchFamily="34" charset="-120"/>
              </a:rPr>
              <a:t>6.3</a:t>
            </a:r>
            <a:r>
              <a:rPr lang="en-US" altLang="zh-CN" sz="3200" b="0" i="0" dirty="0">
                <a:solidFill>
                  <a:srgbClr val="FFFFFF"/>
                </a:solidFill>
                <a:latin typeface="SimSun" pitchFamily="34" charset="0"/>
                <a:ea typeface="SimSun" pitchFamily="34" charset="-122"/>
                <a:cs typeface="SimSun" pitchFamily="34" charset="-120"/>
              </a:rPr>
              <a:t> </a:t>
            </a:r>
            <a:r>
              <a:rPr lang="en-US" altLang="zh-CN" sz="3200" b="0" i="0" dirty="0">
                <a:solidFill>
                  <a:srgbClr val="FFFFFF"/>
                </a:solidFill>
                <a:latin typeface="微软雅黑" pitchFamily="34" charset="0"/>
                <a:ea typeface="微软雅黑" pitchFamily="34" charset="-122"/>
                <a:cs typeface="微软雅黑" pitchFamily="34" charset="-120"/>
              </a:rPr>
              <a:t>二项式定理</a:t>
            </a:r>
            <a:endParaRPr lang="en-US" altLang="zh-CN" sz="32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C_3_BD#2e4379d44.fixed?pid=c0401ec37&amp;color=195,214,0&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C3D600"/>
                </a:solidFill>
                <a:latin typeface="微软雅黑" pitchFamily="34" charset="0"/>
                <a:ea typeface="微软雅黑" pitchFamily="34" charset="-122"/>
                <a:cs typeface="微软雅黑" pitchFamily="34" charset="-120"/>
              </a:rPr>
              <a:t>6.3.1</a:t>
            </a:r>
            <a:r>
              <a:rPr lang="en-US" altLang="zh-CN" sz="4400" b="1" i="0" dirty="0">
                <a:solidFill>
                  <a:srgbClr val="C3D600"/>
                </a:solidFill>
                <a:latin typeface="SimSun" pitchFamily="34" charset="0"/>
                <a:ea typeface="SimSun" pitchFamily="34" charset="-122"/>
                <a:cs typeface="SimSun" pitchFamily="34" charset="-120"/>
              </a:rPr>
              <a:t> </a:t>
            </a:r>
            <a:r>
              <a:rPr lang="en-US" altLang="zh-CN" sz="4400" b="1" i="0" dirty="0">
                <a:solidFill>
                  <a:srgbClr val="C3D600"/>
                </a:solidFill>
                <a:latin typeface="微软雅黑" pitchFamily="34" charset="0"/>
                <a:ea typeface="微软雅黑" pitchFamily="34" charset="-122"/>
                <a:cs typeface="微软雅黑" pitchFamily="34" charset="-120"/>
              </a:rPr>
              <a:t>二项式定理</a:t>
            </a:r>
            <a:endParaRPr lang="en-US" altLang="zh-CN" sz="44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_1#31ecb6b62?vop=1&amp;pid=d70e1c209&amp;color=0,0,0&amp;bt=1&amp;bbb=1"/>
              <p:cNvSpPr/>
              <p:nvPr/>
            </p:nvSpPr>
            <p:spPr>
              <a:xfrm>
                <a:off x="832104" y="1080000"/>
                <a:ext cx="10533888" cy="571246"/>
              </a:xfrm>
              <a:prstGeom prst="rect">
                <a:avLst/>
              </a:prstGeom>
              <a:noFill/>
              <a:ln/>
            </p:spPr>
            <p:txBody>
              <a:bodyPr wrap="none" lIns="0" tIns="0" rIns="0" bIns="0" rtlCol="0" anchor="t"/>
              <a:lstStyle/>
              <a:p>
                <a:pPr algn="l" latinLnBrk="1">
                  <a:lnSpc>
                    <a:spcPts val="49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教材变式</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二项式</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rad>
                          <m:ra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r>
                              <a:rPr lang="en-US" altLang="zh-CN" sz="1800" b="0" i="0">
                                <a:solidFill>
                                  <a:srgbClr val="000000"/>
                                </a:solidFill>
                                <a:latin typeface="Cambria Math" pitchFamily="34" charset="0"/>
                                <a:ea typeface="Cambria Math" pitchFamily="34" charset="-122"/>
                                <a:cs typeface="Cambria Math" pitchFamily="34" charset="-120"/>
                              </a:rPr>
                              <m:t>3</m:t>
                            </m:r>
                          </m:deg>
                          <m:e>
                            <m:r>
                              <a:rPr lang="en-US" altLang="zh-CN" sz="1800" b="0" i="0">
                                <a:solidFill>
                                  <a:srgbClr val="000000"/>
                                </a:solidFill>
                                <a:latin typeface="Cambria Math" pitchFamily="34" charset="0"/>
                                <a:ea typeface="Cambria Math" pitchFamily="34" charset="-122"/>
                                <a:cs typeface="Cambria Math" pitchFamily="34" charset="-120"/>
                              </a:rPr>
                              <m:t>𝑥</m:t>
                            </m:r>
                          </m:e>
                        </m:rad>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rad>
                              <m:ra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r>
                                  <a:rPr lang="en-US" altLang="zh-CN" sz="1800" b="0" i="0">
                                    <a:solidFill>
                                      <a:srgbClr val="000000"/>
                                    </a:solidFill>
                                    <a:latin typeface="Cambria Math" pitchFamily="34" charset="0"/>
                                    <a:ea typeface="Cambria Math" pitchFamily="34" charset="-122"/>
                                    <a:cs typeface="Cambria Math" pitchFamily="34" charset="-120"/>
                                  </a:rPr>
                                  <m:t>3</m:t>
                                </m:r>
                              </m:deg>
                              <m:e>
                                <m:r>
                                  <a:rPr lang="en-US" altLang="zh-CN" sz="1800" b="0" i="0">
                                    <a:solidFill>
                                      <a:srgbClr val="000000"/>
                                    </a:solidFill>
                                    <a:latin typeface="Cambria Math" pitchFamily="34" charset="0"/>
                                    <a:ea typeface="Cambria Math" pitchFamily="34" charset="-122"/>
                                    <a:cs typeface="Cambria Math" pitchFamily="34" charset="-120"/>
                                  </a:rPr>
                                  <m:t>𝑥</m:t>
                                </m:r>
                              </m:e>
                            </m:rad>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6</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的展开式中的常数项为(</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2" name="QC_6_BD.1_1#31ecb6b62?vop=1&amp;pid=d70e1c209&amp;color=0,0,0&amp;bt=1&amp;bbb=1"/>
              <p:cNvSpPr>
                <a:spLocks noRot="1" noChangeAspect="1" noMove="1" noResize="1" noEditPoints="1" noAdjustHandles="1" noChangeArrowheads="1" noChangeShapeType="1" noTextEdit="1"/>
              </p:cNvSpPr>
              <p:nvPr/>
            </p:nvSpPr>
            <p:spPr>
              <a:xfrm>
                <a:off x="832104" y="1080000"/>
                <a:ext cx="10533888" cy="571246"/>
              </a:xfrm>
              <a:prstGeom prst="rect">
                <a:avLst/>
              </a:prstGeom>
              <a:blipFill>
                <a:blip r:embed="rId3"/>
                <a:stretch>
                  <a:fillRect l="-1389" b="-9574"/>
                </a:stretch>
              </a:blipFill>
              <a:ln/>
            </p:spPr>
            <p:txBody>
              <a:bodyPr/>
              <a:lstStyle/>
              <a:p>
                <a:r>
                  <a:rPr lang="zh-CN" altLang="en-US">
                    <a:noFill/>
                  </a:rPr>
                  <a:t> </a:t>
                </a:r>
              </a:p>
            </p:txBody>
          </p:sp>
        </mc:Fallback>
      </mc:AlternateContent>
      <p:sp>
        <p:nvSpPr>
          <p:cNvPr id="3" name="QC_6_AN.2_1#31ecb6b62.bracket?vop=1&amp;pid=d70e1c209&amp;color=0,0,0&amp;vpa=1"/>
          <p:cNvSpPr/>
          <p:nvPr/>
        </p:nvSpPr>
        <p:spPr>
          <a:xfrm>
            <a:off x="6543326" y="1325236"/>
            <a:ext cx="331788" cy="268097"/>
          </a:xfrm>
          <a:prstGeom prst="rect">
            <a:avLst/>
          </a:prstGeom>
          <a:noFill/>
          <a:ln/>
        </p:spPr>
        <p:txBody>
          <a:bodyPr wrap="none" lIns="0" tIns="0" rIns="0" bIns="0" rtlCol="0" anchor="t"/>
          <a:lstStyle/>
          <a:p>
            <a:pPr algn="ctr" latinLnBrk="1">
              <a:lnSpc>
                <a:spcPts val="22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solidFill>
                <a:srgbClr val="FF0000"/>
              </a:solidFill>
            </a:endParaRPr>
          </a:p>
        </p:txBody>
      </p:sp>
      <mc:AlternateContent xmlns:mc="http://schemas.openxmlformats.org/markup-compatibility/2006">
        <mc:Choice xmlns:a14="http://schemas.microsoft.com/office/drawing/2010/main" Requires="a14">
          <p:sp>
            <p:nvSpPr>
              <p:cNvPr id="4" name="QC_6_BD.1_2#31ecb6b62.choices?vop=1&amp;pid=d70e1c209&amp;color=0,0,0&amp;bbb=1"/>
              <p:cNvSpPr/>
              <p:nvPr/>
            </p:nvSpPr>
            <p:spPr>
              <a:xfrm>
                <a:off x="832104" y="1663310"/>
                <a:ext cx="10533888" cy="536131"/>
              </a:xfrm>
              <a:prstGeom prst="rect">
                <a:avLst/>
              </a:prstGeom>
              <a:noFill/>
              <a:ln/>
            </p:spPr>
            <p:txBody>
              <a:bodyPr wrap="none" lIns="0" tIns="0" rIns="0" bIns="0" rtlCol="0" anchor="t"/>
              <a:lstStyle/>
              <a:p>
                <a:pPr latinLnBrk="1">
                  <a:lnSpc>
                    <a:spcPts val="4600"/>
                  </a:lnSpc>
                  <a:tabLst>
                    <a:tab pos="2760472" algn="l"/>
                    <a:tab pos="5190744" algn="l"/>
                    <a:tab pos="783691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160</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2</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−160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6_BD.1_2#31ecb6b62.choices?vop=1&amp;pid=d70e1c209&amp;color=0,0,0&amp;bbb=1"/>
              <p:cNvSpPr>
                <a:spLocks noRot="1" noChangeAspect="1" noMove="1" noResize="1" noEditPoints="1" noAdjustHandles="1" noChangeArrowheads="1" noChangeShapeType="1" noTextEdit="1"/>
              </p:cNvSpPr>
              <p:nvPr/>
            </p:nvSpPr>
            <p:spPr>
              <a:xfrm>
                <a:off x="832104" y="1663310"/>
                <a:ext cx="10533888" cy="536131"/>
              </a:xfrm>
              <a:prstGeom prst="rect">
                <a:avLst/>
              </a:prstGeom>
              <a:blipFill>
                <a:blip r:embed="rId4"/>
                <a:stretch>
                  <a:fillRect l="-1389" b="-14773"/>
                </a:stretch>
              </a:blipFill>
              <a:ln/>
            </p:spPr>
            <p:txBody>
              <a:bodyPr/>
              <a:lstStyle/>
              <a:p>
                <a:r>
                  <a:rPr lang="zh-CN" altLang="en-US">
                    <a:noFill/>
                  </a:rPr>
                  <a:t> </a:t>
                </a:r>
              </a:p>
            </p:txBody>
          </p:sp>
        </mc:Fallback>
      </mc:AlternateContent>
      <p:sp>
        <p:nvSpPr>
          <p:cNvPr id="5" name="QC_6_EX.3_1#31ecb6b62?vop=1&amp;pid=d70e1c209&amp;color=0,0,0&amp;bbb=1"/>
          <p:cNvSpPr/>
          <p:nvPr/>
        </p:nvSpPr>
        <p:spPr>
          <a:xfrm>
            <a:off x="832104" y="2206807"/>
            <a:ext cx="10533888"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易知本题为求二项展开式的特定项问题</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可根据通法攻略的解题步骤求解</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AlternateContent xmlns:mc="http://schemas.openxmlformats.org/markup-compatibility/2006">
        <mc:Choice xmlns:a14="http://schemas.microsoft.com/office/drawing/2010/main" Requires="a14">
          <p:sp>
            <p:nvSpPr>
              <p:cNvPr id="6" name="QC_6_AS.4_1#31ecb6b62?vop=1&amp;pid=d70e1c209&amp;color=0,0,0&amp;bbb=1&amp;hb=1"/>
              <p:cNvSpPr/>
              <p:nvPr/>
            </p:nvSpPr>
            <p:spPr>
              <a:xfrm>
                <a:off x="832104" y="2571297"/>
                <a:ext cx="10533888" cy="1358900"/>
              </a:xfrm>
              <a:prstGeom prst="rect">
                <a:avLst/>
              </a:prstGeom>
              <a:noFill/>
              <a:ln/>
            </p:spPr>
            <p:txBody>
              <a:bodyPr wrap="none" lIns="0" tIns="0" rIns="0" bIns="0" rtlCol="0" anchor="t"/>
              <a:lstStyle/>
              <a:p>
                <a:pPr algn="l" latinLnBrk="1">
                  <a:lnSpc>
                    <a:spcPts val="4100"/>
                  </a:lnSpc>
                </a:pPr>
                <a:r>
                  <a:rPr lang="en-US" altLang="zh-CN" sz="1800" b="0" i="0" dirty="0">
                    <a:solidFill>
                      <a:srgbClr val="000000"/>
                    </a:solidFill>
                    <a:latin typeface="微软雅黑" pitchFamily="34" charset="0"/>
                    <a:ea typeface="微软雅黑" pitchFamily="34" charset="-122"/>
                    <a:cs typeface="微软雅黑" pitchFamily="34" charset="-120"/>
                  </a:rPr>
                  <a:t>【解析】因为二项式</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rad>
                      <m:rad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radPr>
                      <m:deg>
                        <m:r>
                          <a:rPr lang="en-US" altLang="zh-CN" sz="1800" b="0" i="0">
                            <a:solidFill>
                              <a:srgbClr val="000000"/>
                            </a:solidFill>
                            <a:latin typeface="Cambria Math" pitchFamily="34" charset="0"/>
                            <a:ea typeface="Cambria Math" pitchFamily="34" charset="-122"/>
                            <a:cs typeface="Cambria Math" pitchFamily="34" charset="-120"/>
                          </a:rPr>
                          <m:t>3</m:t>
                        </m:r>
                      </m:deg>
                      <m:e>
                        <m:r>
                          <a:rPr lang="en-US" altLang="zh-CN" sz="1800" b="0" i="0">
                            <a:solidFill>
                              <a:srgbClr val="000000"/>
                            </a:solidFill>
                            <a:latin typeface="Cambria Math" pitchFamily="34" charset="0"/>
                            <a:ea typeface="Cambria Math" pitchFamily="34" charset="-122"/>
                            <a:cs typeface="Cambria Math" pitchFamily="34" charset="-120"/>
                          </a:rPr>
                          <m:t>𝑥</m:t>
                        </m:r>
                      </m:e>
                    </m:rad>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rad>
                          <m:ra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r>
                              <a:rPr lang="en-US" altLang="zh-CN" sz="1800" b="0" i="0">
                                <a:solidFill>
                                  <a:srgbClr val="000000"/>
                                </a:solidFill>
                                <a:latin typeface="Cambria Math" pitchFamily="34" charset="0"/>
                                <a:ea typeface="Cambria Math" pitchFamily="34" charset="-122"/>
                                <a:cs typeface="Cambria Math" pitchFamily="34" charset="-120"/>
                              </a:rPr>
                              <m:t>3</m:t>
                            </m:r>
                          </m:deg>
                          <m:e>
                            <m:r>
                              <a:rPr lang="en-US" altLang="zh-CN" sz="1800" b="0" i="0">
                                <a:solidFill>
                                  <a:srgbClr val="000000"/>
                                </a:solidFill>
                                <a:latin typeface="Cambria Math" pitchFamily="34" charset="0"/>
                                <a:ea typeface="Cambria Math" pitchFamily="34" charset="-122"/>
                                <a:cs typeface="Cambria Math" pitchFamily="34" charset="-120"/>
                              </a:rPr>
                              <m:t>𝑥</m:t>
                            </m:r>
                          </m:e>
                        </m:rad>
                      </m:den>
                    </m:f>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6</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的展开式的通项为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6</m:t>
                        </m:r>
                      </m:sub>
                      <m:sup>
                        <m:r>
                          <a:rPr lang="en-US" altLang="zh-CN" sz="1800" b="0" i="0">
                            <a:solidFill>
                              <a:srgbClr val="000000"/>
                            </a:solidFill>
                            <a:latin typeface="Cambria Math" pitchFamily="34" charset="0"/>
                            <a:ea typeface="Cambria Math" pitchFamily="34" charset="-122"/>
                            <a:cs typeface="Cambria Math" pitchFamily="34" charset="-120"/>
                          </a:rPr>
                          <m:t>𝑟</m:t>
                        </m:r>
                      </m:sup>
                    </m:sSubSup>
                    <m:r>
                      <a:rPr lang="en-US" altLang="zh-CN" sz="1800" b="0" i="0" smtClean="0">
                        <a:solidFill>
                          <a:srgbClr val="000000"/>
                        </a:solidFill>
                        <a:latin typeface="Cambria Math" pitchFamily="34" charset="0"/>
                        <a:ea typeface="Cambria Math" pitchFamily="34" charset="-122"/>
                        <a:cs typeface="Cambria Math" pitchFamily="34" charset="-120"/>
                      </a:rPr>
                      <m:t>⋅(</m:t>
                    </m:r>
                    <m:rad>
                      <m:rad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radPr>
                      <m:deg>
                        <m:r>
                          <a:rPr lang="en-US" altLang="zh-CN" sz="1800" b="0" i="0">
                            <a:solidFill>
                              <a:srgbClr val="000000"/>
                            </a:solidFill>
                            <a:latin typeface="Cambria Math" pitchFamily="34" charset="0"/>
                            <a:ea typeface="Cambria Math" pitchFamily="34" charset="-122"/>
                            <a:cs typeface="Cambria Math" pitchFamily="34" charset="-120"/>
                          </a:rPr>
                          <m:t>3</m:t>
                        </m:r>
                      </m:deg>
                      <m:e>
                        <m:r>
                          <a:rPr lang="en-US" altLang="zh-CN" sz="1800" b="0" i="0">
                            <a:solidFill>
                              <a:srgbClr val="000000"/>
                            </a:solidFill>
                            <a:latin typeface="Cambria Math" pitchFamily="34" charset="0"/>
                            <a:ea typeface="Cambria Math" pitchFamily="34" charset="-122"/>
                            <a:cs typeface="Cambria Math" pitchFamily="34" charset="-120"/>
                          </a:rPr>
                          <m:t>𝑥</m:t>
                        </m:r>
                      </m:e>
                    </m:rad>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6−</m:t>
                        </m:r>
                        <m:r>
                          <a:rPr lang="en-US" altLang="zh-CN" sz="1800" b="0" i="0">
                            <a:solidFill>
                              <a:srgbClr val="000000"/>
                            </a:solidFill>
                            <a:latin typeface="Cambria Math" pitchFamily="34" charset="0"/>
                            <a:ea typeface="Cambria Math" pitchFamily="34" charset="-122"/>
                            <a:cs typeface="Cambria Math" pitchFamily="34" charset="-120"/>
                          </a:rPr>
                          <m:t>𝑟</m:t>
                        </m:r>
                      </m:sup>
                    </m:sSup>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rad>
                              <m:rad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r>
                                  <a:rPr lang="en-US" altLang="zh-CN" sz="1800" b="0" i="0">
                                    <a:solidFill>
                                      <a:srgbClr val="000000"/>
                                    </a:solidFill>
                                    <a:latin typeface="Cambria Math" pitchFamily="34" charset="0"/>
                                    <a:ea typeface="Cambria Math" pitchFamily="34" charset="-122"/>
                                    <a:cs typeface="Cambria Math" pitchFamily="34" charset="-120"/>
                                  </a:rPr>
                                  <m:t>3</m:t>
                                </m:r>
                              </m:deg>
                              <m:e>
                                <m:r>
                                  <a:rPr lang="en-US" altLang="zh-CN" sz="1800" b="0" i="0">
                                    <a:solidFill>
                                      <a:srgbClr val="000000"/>
                                    </a:solidFill>
                                    <a:latin typeface="Cambria Math" pitchFamily="34" charset="0"/>
                                    <a:ea typeface="Cambria Math" pitchFamily="34" charset="-122"/>
                                    <a:cs typeface="Cambria Math" pitchFamily="34" charset="-120"/>
                                  </a:rPr>
                                  <m:t>𝑥</m:t>
                                </m:r>
                              </m:e>
                            </m:rad>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𝑟</m:t>
                        </m:r>
                      </m:sup>
                    </m:sSup>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6</m:t>
                        </m:r>
                      </m:sub>
                      <m:sup>
                        <m:r>
                          <a:rPr lang="en-US" altLang="zh-CN" sz="1800" b="0" i="0">
                            <a:solidFill>
                              <a:srgbClr val="000000"/>
                            </a:solidFill>
                            <a:latin typeface="Cambria Math" pitchFamily="34" charset="0"/>
                            <a:ea typeface="Cambria Math" pitchFamily="34" charset="-122"/>
                            <a:cs typeface="Cambria Math" pitchFamily="34" charset="-120"/>
                          </a:rPr>
                          <m:t>𝑟</m:t>
                        </m:r>
                      </m:sup>
                    </m:sSub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𝑟</m:t>
                        </m:r>
                      </m:sup>
                    </m:s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6−2</m:t>
                            </m:r>
                            <m:r>
                              <a:rPr lang="en-US" altLang="zh-CN" sz="1800" b="0" i="0">
                                <a:solidFill>
                                  <a:srgbClr val="000000"/>
                                </a:solidFill>
                                <a:latin typeface="Cambria Math" pitchFamily="34" charset="0"/>
                                <a:ea typeface="Cambria Math" pitchFamily="34" charset="-122"/>
                                <a:cs typeface="Cambria Math" pitchFamily="34" charset="-120"/>
                              </a:rPr>
                              <m:t>𝑟</m:t>
                            </m:r>
                          </m:num>
                          <m:den>
                            <m:r>
                              <a:rPr lang="en-US" altLang="zh-CN" sz="1800" b="0" i="0">
                                <a:solidFill>
                                  <a:srgbClr val="000000"/>
                                </a:solidFill>
                                <a:latin typeface="Cambria Math" pitchFamily="34" charset="0"/>
                                <a:ea typeface="Cambria Math" pitchFamily="34" charset="-122"/>
                                <a:cs typeface="Cambria Math" pitchFamily="34" charset="-120"/>
                              </a:rPr>
                              <m:t>3</m:t>
                            </m:r>
                          </m:den>
                        </m:f>
                      </m:sup>
                    </m:s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𝑟</m:t>
                    </m:r>
                    <m:r>
                      <a:rPr lang="en-US" altLang="zh-CN" sz="1800" b="0" i="0" smtClean="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,6，令</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6−2</m:t>
                    </m:r>
                    <m:r>
                      <a:rPr lang="en-US" altLang="zh-CN" sz="1800" b="0" i="0" smtClean="0">
                        <a:solidFill>
                          <a:srgbClr val="000000"/>
                        </a:solidFill>
                        <a:latin typeface="Cambria Math" pitchFamily="34" charset="0"/>
                        <a:ea typeface="Cambria Math" pitchFamily="34" charset="-122"/>
                        <a:cs typeface="Cambria Math" pitchFamily="34" charset="-120"/>
                      </a:rPr>
                      <m:t>𝑟</m:t>
                    </m:r>
                    <m:r>
                      <a:rPr lang="en-US" altLang="zh-CN" sz="1800" b="0" i="0" smtClean="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𝑟</m:t>
                    </m:r>
                    <m:r>
                      <a:rPr lang="en-US" altLang="zh-CN" sz="1800" b="0" i="0" smtClean="0">
                        <a:solidFill>
                          <a:srgbClr val="00000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所以常数项为</a:t>
                </a:r>
                <a14:m>
                  <m:oMath xmlns:m="http://schemas.openxmlformats.org/officeDocument/2006/math">
                    <m:sSubSup>
                      <m:sSubSupPr>
                        <m:ctrlPr>
                          <a:rPr lang="en-US" altLang="zh-CN" b="0"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6</m:t>
                        </m:r>
                      </m:sub>
                      <m:sup>
                        <m:r>
                          <a:rPr lang="en-US" altLang="zh-CN" b="0" i="0">
                            <a:solidFill>
                              <a:srgbClr val="000000"/>
                            </a:solidFill>
                            <a:latin typeface="Cambria Math" pitchFamily="34" charset="0"/>
                            <a:ea typeface="Cambria Math" pitchFamily="34" charset="-122"/>
                            <a:cs typeface="Cambria Math" pitchFamily="34" charset="-120"/>
                          </a:rPr>
                          <m:t>3</m:t>
                        </m:r>
                      </m:sup>
                    </m:sSubSup>
                    <m:r>
                      <a:rPr lang="en-US" altLang="zh-CN" b="0" i="0" smtClean="0">
                        <a:solidFill>
                          <a:srgbClr val="000000"/>
                        </a:solidFill>
                        <a:latin typeface="Cambria Math" pitchFamily="34" charset="0"/>
                        <a:ea typeface="Cambria Math" pitchFamily="34" charset="-122"/>
                        <a:cs typeface="Cambria Math" pitchFamily="34" charset="-120"/>
                      </a:rPr>
                      <m:t>⋅</m:t>
                    </m:r>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
                              <a:rPr lang="en-US" altLang="zh-CN" b="0" i="0">
                                <a:solidFill>
                                  <a:srgbClr val="000000"/>
                                </a:solidFill>
                                <a:latin typeface="Cambria Math" pitchFamily="34" charset="0"/>
                                <a:ea typeface="Cambria Math" pitchFamily="34" charset="-122"/>
                                <a:cs typeface="Cambria Math" pitchFamily="34" charset="-120"/>
                              </a:rPr>
                              <m:t>2</m:t>
                            </m:r>
                          </m:den>
                        </m:f>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3</m:t>
                        </m:r>
                      </m:sup>
                    </m:sSup>
                    <m:r>
                      <a:rPr lang="en-US" altLang="zh-CN" b="0" i="0" smtClean="0">
                        <a:solidFill>
                          <a:srgbClr val="000000"/>
                        </a:solidFill>
                        <a:latin typeface="Cambria Math" pitchFamily="34" charset="0"/>
                        <a:ea typeface="Cambria Math" pitchFamily="34" charset="-122"/>
                        <a:cs typeface="Cambria Math" pitchFamily="34" charset="-120"/>
                      </a:rPr>
                      <m:t>=−</m:t>
                    </m:r>
                    <m:f>
                      <m:f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5</m:t>
                        </m:r>
                      </m:num>
                      <m:den>
                        <m:r>
                          <a:rPr lang="en-US" altLang="zh-CN" b="0" i="0">
                            <a:solidFill>
                              <a:srgbClr val="000000"/>
                            </a:solidFill>
                            <a:latin typeface="Cambria Math" pitchFamily="34" charset="0"/>
                            <a:ea typeface="Cambria Math" pitchFamily="34" charset="-122"/>
                            <a:cs typeface="Cambria Math" pitchFamily="34" charset="-120"/>
                          </a:rPr>
                          <m:t>2</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.故选C.</a:t>
                </a:r>
                <a:endParaRPr lang="en-US" altLang="zh-CN" dirty="0">
                  <a:solidFill>
                    <a:srgbClr val="000000"/>
                  </a:solidFill>
                </a:endParaRPr>
              </a:p>
            </p:txBody>
          </p:sp>
        </mc:Choice>
        <mc:Fallback>
          <p:sp>
            <p:nvSpPr>
              <p:cNvPr id="6" name="QC_6_AS.4_1#31ecb6b62?vop=1&amp;pid=d70e1c209&amp;color=0,0,0&amp;bbb=1&amp;hb=1"/>
              <p:cNvSpPr>
                <a:spLocks noRot="1" noChangeAspect="1" noMove="1" noResize="1" noEditPoints="1" noAdjustHandles="1" noChangeArrowheads="1" noChangeShapeType="1" noTextEdit="1"/>
              </p:cNvSpPr>
              <p:nvPr/>
            </p:nvSpPr>
            <p:spPr>
              <a:xfrm>
                <a:off x="832104" y="2571297"/>
                <a:ext cx="10533888" cy="1358900"/>
              </a:xfrm>
              <a:prstGeom prst="rect">
                <a:avLst/>
              </a:prstGeom>
              <a:blipFill>
                <a:blip r:embed="rId5"/>
                <a:stretch>
                  <a:fillRect l="-1389" r="-868" b="-583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 calcmode="lin" valueType="num">
                                      <p:cBhvr additive="base">
                                        <p:cTn id="3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2" end="2"/>
                                            </p:txEl>
                                          </p:spTgt>
                                        </p:tgtEl>
                                        <p:attrNameLst>
                                          <p:attrName>style.visibility</p:attrName>
                                        </p:attrNameLst>
                                      </p:cBhvr>
                                      <p:to>
                                        <p:strVal val="visible"/>
                                      </p:to>
                                    </p:set>
                                    <p:anim calcmode="lin" valueType="num">
                                      <p:cBhvr additive="base">
                                        <p:cTn id="3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5_1#9c7a8059d?vop=1&amp;pid=d70e1c209&amp;color=0,0,0&amp;bt=1&amp;bbb=1"/>
              <p:cNvSpPr/>
              <p:nvPr/>
            </p:nvSpPr>
            <p:spPr>
              <a:xfrm>
                <a:off x="832104" y="1080000"/>
                <a:ext cx="10533888" cy="501333"/>
              </a:xfrm>
              <a:prstGeom prst="rect">
                <a:avLst/>
              </a:prstGeom>
              <a:noFill/>
              <a:ln/>
            </p:spPr>
            <p:txBody>
              <a:bodyPr wrap="none" lIns="0" tIns="0" rIns="0" bIns="0" rtlCol="0" anchor="t"/>
              <a:lstStyle/>
              <a:p>
                <a:pPr algn="l" latinLnBrk="1">
                  <a:lnSpc>
                    <a:spcPts val="4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已知</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𝑎</m:t>
                            </m:r>
                          </m:num>
                          <m:den>
                            <m:r>
                              <a:rPr lang="en-US" altLang="zh-CN" sz="1800" b="0" i="0">
                                <a:solidFill>
                                  <a:srgbClr val="000000"/>
                                </a:solidFill>
                                <a:latin typeface="Cambria Math" pitchFamily="34" charset="0"/>
                                <a:ea typeface="Cambria Math" pitchFamily="34" charset="-122"/>
                                <a:cs typeface="Cambria Math" pitchFamily="34" charset="-120"/>
                              </a:rPr>
                              <m:t>𝑥</m:t>
                            </m:r>
                          </m:den>
                        </m:f>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𝑥</m:t>
                            </m:r>
                          </m:e>
                        </m:rad>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5</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的展开式中</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𝑥</m:t>
                    </m:r>
                  </m:oMath>
                </a14:m>
                <a:r>
                  <a:rPr lang="en-US" altLang="zh-CN" sz="1800" b="0" i="0" dirty="0">
                    <a:solidFill>
                      <a:srgbClr val="000000"/>
                    </a:solidFill>
                    <a:latin typeface="微软雅黑" pitchFamily="34" charset="0"/>
                    <a:ea typeface="微软雅黑" pitchFamily="34" charset="-122"/>
                    <a:cs typeface="微软雅黑" pitchFamily="34" charset="-120"/>
                  </a:rPr>
                  <a:t>的系数为20，则实数</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的值为(</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2" name="QC_6_BD.5_1#9c7a8059d?vop=1&amp;pid=d70e1c209&amp;color=0,0,0&amp;bt=1&amp;bbb=1"/>
              <p:cNvSpPr>
                <a:spLocks noRot="1" noChangeAspect="1" noMove="1" noResize="1" noEditPoints="1" noAdjustHandles="1" noChangeArrowheads="1" noChangeShapeType="1" noTextEdit="1"/>
              </p:cNvSpPr>
              <p:nvPr/>
            </p:nvSpPr>
            <p:spPr>
              <a:xfrm>
                <a:off x="832104" y="1080000"/>
                <a:ext cx="10533888" cy="501333"/>
              </a:xfrm>
              <a:prstGeom prst="rect">
                <a:avLst/>
              </a:prstGeom>
              <a:blipFill>
                <a:blip r:embed="rId3"/>
                <a:stretch>
                  <a:fillRect l="-1389" b="-17073"/>
                </a:stretch>
              </a:blipFill>
              <a:ln/>
            </p:spPr>
            <p:txBody>
              <a:bodyPr/>
              <a:lstStyle/>
              <a:p>
                <a:r>
                  <a:rPr lang="zh-CN" altLang="en-US">
                    <a:noFill/>
                  </a:rPr>
                  <a:t> </a:t>
                </a:r>
              </a:p>
            </p:txBody>
          </p:sp>
        </mc:Fallback>
      </mc:AlternateContent>
      <p:sp>
        <p:nvSpPr>
          <p:cNvPr id="3" name="QC_6_AN.6_1#9c7a8059d.bracket?vop=1&amp;pid=d70e1c209&amp;color=0,0,0&amp;vpa=2"/>
          <p:cNvSpPr/>
          <p:nvPr/>
        </p:nvSpPr>
        <p:spPr>
          <a:xfrm>
            <a:off x="6919881" y="1284153"/>
            <a:ext cx="331788" cy="268097"/>
          </a:xfrm>
          <a:prstGeom prst="rect">
            <a:avLst/>
          </a:prstGeom>
          <a:noFill/>
          <a:ln/>
        </p:spPr>
        <p:txBody>
          <a:bodyPr wrap="none" lIns="0" tIns="0" rIns="0" bIns="0" rtlCol="0" anchor="t"/>
          <a:lstStyle/>
          <a:p>
            <a:pPr algn="ctr" latinLnBrk="1">
              <a:lnSpc>
                <a:spcPts val="22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solidFill>
                <a:srgbClr val="FF0000"/>
              </a:solidFill>
            </a:endParaRPr>
          </a:p>
        </p:txBody>
      </p:sp>
      <p:sp>
        <p:nvSpPr>
          <p:cNvPr id="4" name="QC_6_BD.5_2#9c7a8059d.choices?vop=1&amp;pid=d70e1c209&amp;color=0,0,0&amp;bbb=1"/>
          <p:cNvSpPr/>
          <p:nvPr/>
        </p:nvSpPr>
        <p:spPr>
          <a:xfrm>
            <a:off x="832104" y="1587175"/>
            <a:ext cx="10533888" cy="360680"/>
          </a:xfrm>
          <a:prstGeom prst="rect">
            <a:avLst/>
          </a:prstGeom>
          <a:noFill/>
          <a:ln/>
        </p:spPr>
        <p:txBody>
          <a:bodyPr wrap="none" lIns="0" tIns="0" rIns="0" bIns="0" rtlCol="0" anchor="t"/>
          <a:lstStyle/>
          <a:p>
            <a:pPr latinLnBrk="1">
              <a:lnSpc>
                <a:spcPts val="3200"/>
              </a:lnSpc>
              <a:tabLst>
                <a:tab pos="2700147" algn="l"/>
                <a:tab pos="5374894" algn="l"/>
                <a:tab pos="804964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3</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4</a:t>
            </a:r>
            <a:endParaRPr lang="en-US" altLang="zh-CN" sz="1800" dirty="0">
              <a:solidFill>
                <a:srgbClr val="000000"/>
              </a:solidFill>
            </a:endParaRPr>
          </a:p>
        </p:txBody>
      </p:sp>
      <mc:AlternateContent xmlns:mc="http://schemas.openxmlformats.org/markup-compatibility/2006">
        <mc:Choice xmlns:a14="http://schemas.microsoft.com/office/drawing/2010/main" Requires="a14">
          <p:sp>
            <p:nvSpPr>
              <p:cNvPr id="5" name="QC_6_AS.7_1#9c7a8059d?vop=1&amp;pid=d70e1c209&amp;color=0,0,0&amp;bbb=1"/>
              <p:cNvSpPr/>
              <p:nvPr/>
            </p:nvSpPr>
            <p:spPr>
              <a:xfrm>
                <a:off x="832104" y="1951665"/>
                <a:ext cx="10533888" cy="1344930"/>
              </a:xfrm>
              <a:prstGeom prst="rect">
                <a:avLst/>
              </a:prstGeom>
              <a:noFill/>
              <a:ln/>
            </p:spPr>
            <p:txBody>
              <a:bodyPr wrap="none" lIns="0" tIns="0" rIns="0" bIns="0" rtlCol="0" anchor="t"/>
              <a:lstStyle/>
              <a:p>
                <a:pPr algn="l" latinLnBrk="1">
                  <a:lnSpc>
                    <a:spcPts val="3900"/>
                  </a:lnSpc>
                </a:pPr>
                <a:r>
                  <a:rPr lang="en-US" altLang="zh-CN" sz="1800" b="0" i="0" dirty="0">
                    <a:solidFill>
                      <a:srgbClr val="000000"/>
                    </a:solidFill>
                    <a:latin typeface="微软雅黑" pitchFamily="34" charset="0"/>
                    <a:ea typeface="微软雅黑" pitchFamily="34" charset="-122"/>
                    <a:cs typeface="微软雅黑" pitchFamily="34" charset="-120"/>
                  </a:rPr>
                  <a:t>【解析】</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𝑎</m:t>
                            </m:r>
                          </m:num>
                          <m:den>
                            <m:r>
                              <a:rPr lang="en-US" altLang="zh-CN" sz="1800" b="0" i="0">
                                <a:solidFill>
                                  <a:srgbClr val="000000"/>
                                </a:solidFill>
                                <a:latin typeface="Cambria Math" pitchFamily="34" charset="0"/>
                                <a:ea typeface="Cambria Math" pitchFamily="34" charset="-122"/>
                                <a:cs typeface="Cambria Math" pitchFamily="34" charset="-120"/>
                              </a:rPr>
                              <m:t>𝑥</m:t>
                            </m:r>
                          </m:den>
                        </m:f>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𝑥</m:t>
                            </m:r>
                          </m:e>
                        </m:rad>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5</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的展开式的通项为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𝑟</m:t>
                        </m:r>
                      </m:sup>
                    </m:sSubSup>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𝑎</m:t>
                            </m:r>
                          </m:num>
                          <m:den>
                            <m:r>
                              <a:rPr lang="en-US" altLang="zh-CN" sz="1800" b="0" i="0">
                                <a:solidFill>
                                  <a:srgbClr val="000000"/>
                                </a:solidFill>
                                <a:latin typeface="Cambria Math" pitchFamily="34" charset="0"/>
                                <a:ea typeface="Cambria Math" pitchFamily="34" charset="-122"/>
                                <a:cs typeface="Cambria Math" pitchFamily="34" charset="-120"/>
                              </a:rPr>
                              <m:t>𝑥</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5−</m:t>
                        </m:r>
                        <m:r>
                          <a:rPr lang="en-US" altLang="zh-CN" sz="1800" b="0" i="0">
                            <a:solidFill>
                              <a:srgbClr val="000000"/>
                            </a:solidFill>
                            <a:latin typeface="Cambria Math" pitchFamily="34" charset="0"/>
                            <a:ea typeface="Cambria Math" pitchFamily="34" charset="-122"/>
                            <a:cs typeface="Cambria Math" pitchFamily="34" charset="-120"/>
                          </a:rPr>
                          <m:t>𝑟</m:t>
                        </m:r>
                      </m:sup>
                    </m:sSup>
                    <m:r>
                      <a:rPr lang="en-US" altLang="zh-CN" sz="1800" b="0" i="0" smtClean="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𝑥</m:t>
                        </m:r>
                      </m:e>
                    </m:rad>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𝑟</m:t>
                        </m:r>
                      </m:sup>
                    </m:sSup>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𝑟</m:t>
                        </m:r>
                      </m:sup>
                    </m:sSubSup>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𝑎</m:t>
                        </m:r>
                      </m:e>
                      <m:sup>
                        <m:r>
                          <a:rPr lang="en-US" altLang="zh-CN" sz="1800" b="0" i="0">
                            <a:solidFill>
                              <a:srgbClr val="000000"/>
                            </a:solidFill>
                            <a:latin typeface="Cambria Math" pitchFamily="34" charset="0"/>
                            <a:ea typeface="Cambria Math" pitchFamily="34" charset="-122"/>
                            <a:cs typeface="Cambria Math" pitchFamily="34" charset="-120"/>
                          </a:rPr>
                          <m:t>5−</m:t>
                        </m:r>
                        <m:r>
                          <a:rPr lang="en-US" altLang="zh-CN" sz="1800" b="0" i="0">
                            <a:solidFill>
                              <a:srgbClr val="000000"/>
                            </a:solidFill>
                            <a:latin typeface="Cambria Math" pitchFamily="34" charset="0"/>
                            <a:ea typeface="Cambria Math" pitchFamily="34" charset="-122"/>
                            <a:cs typeface="Cambria Math" pitchFamily="34" charset="-120"/>
                          </a:rPr>
                          <m:t>𝑟</m:t>
                        </m:r>
                      </m:sup>
                    </m:sSup>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𝑟</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−5</m:t>
                        </m:r>
                      </m:sup>
                    </m:s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𝑟</m:t>
                    </m:r>
                    <m:r>
                      <a:rPr lang="en-US" altLang="zh-CN" sz="1800" b="0" i="0" smtClean="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微软雅黑" pitchFamily="34" charset="0"/>
                    <a:ea typeface="微软雅黑" pitchFamily="34" charset="-122"/>
                    <a:cs typeface="微软雅黑" pitchFamily="34" charset="-120"/>
                  </a:rPr>
                  <a:t>,1,</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,5，</a:t>
                </a:r>
                <a:endParaRPr lang="en-US" altLang="zh-CN" sz="1800" dirty="0">
                  <a:solidFill>
                    <a:srgbClr val="000000"/>
                  </a:solidFill>
                </a:endParaRPr>
              </a:p>
              <a:p>
                <a:pPr latinLnBrk="1">
                  <a:lnSpc>
                    <a:spcPts val="3900"/>
                  </a:lnSpc>
                </a:pPr>
                <a:r>
                  <a:rPr lang="en-US" altLang="zh-CN" b="0" i="0">
                    <a:solidFill>
                      <a:srgbClr val="000000"/>
                    </a:solidFill>
                    <a:latin typeface="微软雅黑" pitchFamily="34" charset="0"/>
                    <a:ea typeface="微软雅黑" pitchFamily="34" charset="-122"/>
                    <a:cs typeface="微软雅黑" pitchFamily="34" charset="-120"/>
                  </a:rPr>
                  <a:t>令</a:t>
                </a:r>
                <a14:m>
                  <m:oMath xmlns:m="http://schemas.openxmlformats.org/officeDocument/2006/math">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r>
                          <a:rPr lang="en-US" altLang="zh-CN" sz="1800" b="0" i="0">
                            <a:solidFill>
                              <a:srgbClr val="000000"/>
                            </a:solidFill>
                            <a:latin typeface="Cambria Math" pitchFamily="34" charset="0"/>
                            <a:ea typeface="Cambria Math" pitchFamily="34" charset="-122"/>
                            <a:cs typeface="Cambria Math" pitchFamily="34" charset="-120"/>
                          </a:rPr>
                          <m:t>𝑟</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smtClean="0">
                        <a:solidFill>
                          <a:srgbClr val="000000"/>
                        </a:solidFill>
                        <a:latin typeface="Cambria Math" pitchFamily="34" charset="0"/>
                        <a:ea typeface="Cambria Math" pitchFamily="34" charset="-122"/>
                        <a:cs typeface="Cambria Math" pitchFamily="34" charset="-120"/>
                      </a:rPr>
                      <m:t>−5=1</m:t>
                    </m:r>
                  </m:oMath>
                </a14:m>
                <a:r>
                  <a:rPr lang="en-US" altLang="zh-CN" sz="1800" b="0" i="0" dirty="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𝑟</m:t>
                    </m:r>
                    <m:r>
                      <a:rPr lang="en-US" altLang="zh-CN" sz="1800" b="0" i="0" smtClean="0">
                        <a:solidFill>
                          <a:srgbClr val="000000"/>
                        </a:solidFill>
                        <a:latin typeface="Cambria Math" pitchFamily="34" charset="0"/>
                        <a:ea typeface="Cambria Math" pitchFamily="34" charset="-122"/>
                        <a:cs typeface="Cambria Math" pitchFamily="34" charset="-120"/>
                      </a:rPr>
                      <m:t>=4</m:t>
                    </m:r>
                  </m:oMath>
                </a14:m>
                <a:r>
                  <a:rPr lang="en-US" altLang="zh-CN" sz="1800" b="0" i="0" dirty="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5</m:t>
                        </m:r>
                      </m:sub>
                    </m:sSub>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5</m:t>
                        </m:r>
                      </m:sub>
                      <m:sup>
                        <m:r>
                          <a:rPr lang="en-US" altLang="zh-CN" sz="1800" b="0" i="0">
                            <a:solidFill>
                              <a:srgbClr val="000000"/>
                            </a:solidFill>
                            <a:latin typeface="Cambria Math" pitchFamily="34" charset="0"/>
                            <a:ea typeface="Cambria Math" pitchFamily="34" charset="-122"/>
                            <a:cs typeface="Cambria Math" pitchFamily="34" charset="-120"/>
                          </a:rPr>
                          <m:t>4</m:t>
                        </m:r>
                      </m:sup>
                    </m:sSubSup>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𝑎𝑥</m:t>
                    </m:r>
                    <m:r>
                      <a:rPr lang="en-US" altLang="zh-CN" sz="1800" b="0" i="0" smtClean="0">
                        <a:solidFill>
                          <a:srgbClr val="000000"/>
                        </a:solidFill>
                        <a:latin typeface="Cambria Math" pitchFamily="34" charset="0"/>
                        <a:ea typeface="Cambria Math" pitchFamily="34" charset="-122"/>
                        <a:cs typeface="Cambria Math" pitchFamily="34" charset="-120"/>
                      </a:rPr>
                      <m:t>=5</m:t>
                    </m:r>
                    <m:r>
                      <a:rPr lang="en-US" altLang="zh-CN" sz="1800" b="0" i="0" smtClean="0">
                        <a:solidFill>
                          <a:srgbClr val="000000"/>
                        </a:solidFill>
                        <a:latin typeface="Cambria Math" pitchFamily="34" charset="0"/>
                        <a:ea typeface="Cambria Math" pitchFamily="34" charset="-122"/>
                        <a:cs typeface="Cambria Math" pitchFamily="34" charset="-120"/>
                      </a:rPr>
                      <m:t>𝑎𝑥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由</a:t>
                </a:r>
                <a:r>
                  <a:rPr lang="en-US" altLang="zh-CN" sz="1800" b="0" i="0">
                    <a:solidFill>
                      <a:srgbClr val="000000"/>
                    </a:solidFill>
                    <a:latin typeface="微软雅黑" pitchFamily="34" charset="0"/>
                    <a:ea typeface="微软雅黑" pitchFamily="34" charset="-122"/>
                    <a:cs typeface="微软雅黑" pitchFamily="34" charset="-120"/>
                  </a:rPr>
                  <a:t>题知</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5</m:t>
                    </m:r>
                    <m:r>
                      <a:rPr lang="en-US" altLang="zh-CN" sz="1800" b="0" i="0" smtClean="0">
                        <a:solidFill>
                          <a:srgbClr val="000000"/>
                        </a:solidFill>
                        <a:latin typeface="Cambria Math" pitchFamily="34" charset="0"/>
                        <a:ea typeface="Cambria Math" pitchFamily="34" charset="-122"/>
                        <a:cs typeface="Cambria Math" pitchFamily="34" charset="-120"/>
                      </a:rPr>
                      <m:t>𝑎</m:t>
                    </m:r>
                    <m:r>
                      <a:rPr lang="en-US" altLang="zh-CN" sz="1800" b="0" i="0" smtClean="0">
                        <a:solidFill>
                          <a:srgbClr val="000000"/>
                        </a:solidFill>
                        <a:latin typeface="Cambria Math" pitchFamily="34" charset="0"/>
                        <a:ea typeface="Cambria Math" pitchFamily="34" charset="-122"/>
                        <a:cs typeface="Cambria Math" pitchFamily="34" charset="-120"/>
                      </a:rPr>
                      <m:t>=20</m:t>
                    </m:r>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𝑎</m:t>
                    </m:r>
                    <m:r>
                      <a:rPr lang="en-US" altLang="zh-CN" sz="1800" b="0" i="0" smtClean="0">
                        <a:solidFill>
                          <a:srgbClr val="00000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.故选D.</a:t>
                </a:r>
                <a:endParaRPr lang="en-US" altLang="zh-CN" sz="1800" dirty="0">
                  <a:solidFill>
                    <a:srgbClr val="000000"/>
                  </a:solidFill>
                </a:endParaRPr>
              </a:p>
            </p:txBody>
          </p:sp>
        </mc:Choice>
        <mc:Fallback>
          <p:sp>
            <p:nvSpPr>
              <p:cNvPr id="5" name="QC_6_AS.7_1#9c7a8059d?vop=1&amp;pid=d70e1c209&amp;color=0,0,0&amp;bbb=1"/>
              <p:cNvSpPr>
                <a:spLocks noRot="1" noChangeAspect="1" noMove="1" noResize="1" noEditPoints="1" noAdjustHandles="1" noChangeArrowheads="1" noChangeShapeType="1" noTextEdit="1"/>
              </p:cNvSpPr>
              <p:nvPr/>
            </p:nvSpPr>
            <p:spPr>
              <a:xfrm>
                <a:off x="832104" y="1951665"/>
                <a:ext cx="10533888" cy="1344930"/>
              </a:xfrm>
              <a:prstGeom prst="rect">
                <a:avLst/>
              </a:prstGeom>
              <a:blipFill>
                <a:blip r:embed="rId4"/>
                <a:stretch>
                  <a:fillRect l="-1389" b="-1040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8_1#3288d539d?vop=1&amp;pid=d70e1c209&amp;color=0,0,0&amp;bt=1&amp;bbb=1&amp;hb=1"/>
              <p:cNvSpPr/>
              <p:nvPr/>
            </p:nvSpPr>
            <p:spPr>
              <a:xfrm>
                <a:off x="832104" y="1080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已知一组数据为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,1,3,4,5,7,10,11，若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oMath>
                </a14:m>
                <a:r>
                  <a:rPr lang="en-US" altLang="zh-CN" sz="1800" b="0" i="0" dirty="0">
                    <a:solidFill>
                      <a:srgbClr val="000000"/>
                    </a:solidFill>
                    <a:latin typeface="微软雅黑" pitchFamily="34" charset="0"/>
                    <a:ea typeface="微软雅黑" pitchFamily="34" charset="-122"/>
                    <a:cs typeface="微软雅黑" pitchFamily="34" charset="-120"/>
                  </a:rPr>
                  <a:t>为这组数据的</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70%</m:t>
                    </m:r>
                  </m:oMath>
                </a14:m>
                <a:r>
                  <a:rPr lang="en-US" altLang="zh-CN" sz="1800" b="0" i="0" dirty="0">
                    <a:solidFill>
                      <a:srgbClr val="000000"/>
                    </a:solidFill>
                    <a:latin typeface="微软雅黑" pitchFamily="34" charset="0"/>
                    <a:ea typeface="微软雅黑" pitchFamily="34" charset="-122"/>
                    <a:cs typeface="微软雅黑" pitchFamily="34" charset="-120"/>
                  </a:rPr>
                  <a:t>分位数，则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𝑛</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的展开式中</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4</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的系数</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6_BD.8_1#3288d539d?vop=1&amp;pid=d70e1c209&amp;color=0,0,0&amp;bt=1&amp;bbb=1&amp;hb=1"/>
              <p:cNvSpPr>
                <a:spLocks noRot="1" noChangeAspect="1" noMove="1" noResize="1" noEditPoints="1" noAdjustHandles="1" noChangeArrowheads="1" noChangeShapeType="1" noTextEdit="1"/>
              </p:cNvSpPr>
              <p:nvPr/>
            </p:nvSpPr>
            <p:spPr>
              <a:xfrm>
                <a:off x="832104" y="1080000"/>
                <a:ext cx="10533888" cy="770255"/>
              </a:xfrm>
              <a:prstGeom prst="rect">
                <a:avLst/>
              </a:prstGeom>
              <a:blipFill>
                <a:blip r:embed="rId3"/>
                <a:stretch>
                  <a:fillRect l="-1389" r="-174" b="-18110"/>
                </a:stretch>
              </a:blipFill>
              <a:ln/>
            </p:spPr>
            <p:txBody>
              <a:bodyPr/>
              <a:lstStyle/>
              <a:p>
                <a:r>
                  <a:rPr lang="zh-CN" altLang="en-US">
                    <a:noFill/>
                  </a:rPr>
                  <a:t> </a:t>
                </a:r>
              </a:p>
            </p:txBody>
          </p:sp>
        </mc:Fallback>
      </mc:AlternateContent>
      <p:sp>
        <p:nvSpPr>
          <p:cNvPr id="3" name="QC_6_AN.9_1#3288d539d.bracket?vop=1&amp;pid=d70e1c209&amp;color=0,0,0&amp;vpa=3"/>
          <p:cNvSpPr/>
          <p:nvPr/>
        </p:nvSpPr>
        <p:spPr>
          <a:xfrm>
            <a:off x="1244060" y="14857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mc:AlternateContent xmlns:mc="http://schemas.openxmlformats.org/markup-compatibility/2006">
        <mc:Choice xmlns:a14="http://schemas.microsoft.com/office/drawing/2010/main" Requires="a14">
          <p:sp>
            <p:nvSpPr>
              <p:cNvPr id="4" name="QC_6_BD.8_2#3288d539d.choices?vop=1&amp;pid=d70e1c209&amp;color=0,0,0&amp;bbb=1"/>
              <p:cNvSpPr/>
              <p:nvPr/>
            </p:nvSpPr>
            <p:spPr>
              <a:xfrm>
                <a:off x="832104" y="1892990"/>
                <a:ext cx="10533888" cy="360680"/>
              </a:xfrm>
              <a:prstGeom prst="rect">
                <a:avLst/>
              </a:prstGeom>
              <a:noFill/>
              <a:ln/>
            </p:spPr>
            <p:txBody>
              <a:bodyPr wrap="none" lIns="0" tIns="0" rIns="0" bIns="0" rtlCol="0" anchor="t"/>
              <a:lstStyle/>
              <a:p>
                <a:pPr latinLnBrk="1">
                  <a:lnSpc>
                    <a:spcPts val="3200"/>
                  </a:lnSpc>
                  <a:tabLst>
                    <a:tab pos="2776347" algn="l"/>
                    <a:tab pos="5374894" algn="l"/>
                    <a:tab pos="812584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−280</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280</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−560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560</a:t>
                </a:r>
                <a:endParaRPr lang="en-US" altLang="zh-CN" sz="1800" dirty="0"/>
              </a:p>
            </p:txBody>
          </p:sp>
        </mc:Choice>
        <mc:Fallback>
          <p:sp>
            <p:nvSpPr>
              <p:cNvPr id="4" name="QC_6_BD.8_2#3288d539d.choices?vop=1&amp;pid=d70e1c209&amp;color=0,0,0&amp;bbb=1"/>
              <p:cNvSpPr>
                <a:spLocks noRot="1" noChangeAspect="1" noMove="1" noResize="1" noEditPoints="1" noAdjustHandles="1" noChangeArrowheads="1" noChangeShapeType="1" noTextEdit="1"/>
              </p:cNvSpPr>
              <p:nvPr/>
            </p:nvSpPr>
            <p:spPr>
              <a:xfrm>
                <a:off x="832104" y="1892990"/>
                <a:ext cx="10533888" cy="360680"/>
              </a:xfrm>
              <a:prstGeom prst="rect">
                <a:avLst/>
              </a:prstGeom>
              <a:blipFill>
                <a:blip r:embed="rId4"/>
                <a:stretch>
                  <a:fillRect l="-1389" b="-3898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6_AS.10_1#3288d539d?vop=1&amp;pid=d70e1c209&amp;color=0,0,0&amp;bbb=1"/>
              <p:cNvSpPr/>
              <p:nvPr/>
            </p:nvSpPr>
            <p:spPr>
              <a:xfrm>
                <a:off x="832104" y="2266307"/>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【解析】由</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8×70%=5.6</m:t>
                    </m:r>
                  </m:oMath>
                </a14:m>
                <a:r>
                  <a:rPr lang="en-US" altLang="zh-CN" sz="1800" b="0" i="0" dirty="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𝑥</m:t>
                    </m:r>
                    <m:r>
                      <a:rPr lang="en-US" altLang="zh-CN" sz="1800" b="0" i="0">
                        <a:solidFill>
                          <a:srgbClr val="000000"/>
                        </a:solidFill>
                        <a:latin typeface="Cambria Math" pitchFamily="34" charset="0"/>
                        <a:ea typeface="Cambria Math" pitchFamily="34" charset="-122"/>
                        <a:cs typeface="Cambria Math" pitchFamily="34" charset="-120"/>
                      </a:rPr>
                      <m:t>−1</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7</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的展开式中含</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4</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的项为</a:t>
                </a:r>
                <a14:m>
                  <m:oMath xmlns:m="http://schemas.openxmlformats.org/officeDocument/2006/math">
                    <m:sSubSup>
                      <m:sSubSupPr>
                        <m:ctrlPr>
                          <a:rPr lang="en-US" altLang="zh-CN" sz="1800" b="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7</m:t>
                        </m:r>
                      </m:sub>
                      <m:sup>
                        <m:r>
                          <a:rPr lang="en-US" altLang="zh-CN" sz="1800" b="0" i="0">
                            <a:solidFill>
                              <a:srgbClr val="000000"/>
                            </a:solidFill>
                            <a:latin typeface="Cambria Math" pitchFamily="34" charset="0"/>
                            <a:ea typeface="Cambria Math" pitchFamily="34" charset="-122"/>
                            <a:cs typeface="Cambria Math" pitchFamily="34" charset="-120"/>
                          </a:rPr>
                          <m:t>3</m:t>
                        </m:r>
                      </m:sup>
                    </m:sSubSup>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𝑥</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4</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m:t>
                        </m:r>
                      </m:e>
                      <m:sup>
                        <m:r>
                          <a:rPr lang="en-US" altLang="zh-CN" sz="1800" b="0" i="0">
                            <a:solidFill>
                              <a:srgbClr val="000000"/>
                            </a:solidFill>
                            <a:latin typeface="Cambria Math" pitchFamily="34" charset="0"/>
                            <a:ea typeface="Cambria Math" pitchFamily="34" charset="-122"/>
                            <a:cs typeface="Cambria Math" pitchFamily="34" charset="-120"/>
                          </a:rPr>
                          <m:t>3</m:t>
                        </m:r>
                      </m:sup>
                    </m:sSup>
                    <m:r>
                      <a:rPr lang="en-US" altLang="zh-CN" sz="1800" b="0" i="0">
                        <a:solidFill>
                          <a:srgbClr val="000000"/>
                        </a:solidFill>
                        <a:latin typeface="Cambria Math" pitchFamily="34" charset="0"/>
                        <a:ea typeface="Cambria Math" pitchFamily="34" charset="-122"/>
                        <a:cs typeface="Cambria Math" pitchFamily="34" charset="-120"/>
                      </a:rPr>
                      <m:t>=−560</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4</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以所求的系数为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−560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.故选C.</a:t>
                </a:r>
                <a:endParaRPr lang="en-US" altLang="zh-CN" sz="1800" dirty="0"/>
              </a:p>
            </p:txBody>
          </p:sp>
        </mc:Choice>
        <mc:Fallback>
          <p:sp>
            <p:nvSpPr>
              <p:cNvPr id="5" name="QC_6_AS.10_1#3288d539d?vop=1&amp;pid=d70e1c209&amp;color=0,0,0&amp;bbb=1"/>
              <p:cNvSpPr>
                <a:spLocks noRot="1" noChangeAspect="1" noMove="1" noResize="1" noEditPoints="1" noAdjustHandles="1" noChangeArrowheads="1" noChangeShapeType="1" noTextEdit="1"/>
              </p:cNvSpPr>
              <p:nvPr/>
            </p:nvSpPr>
            <p:spPr>
              <a:xfrm>
                <a:off x="832104" y="2266307"/>
                <a:ext cx="10533888" cy="1192530"/>
              </a:xfrm>
              <a:prstGeom prst="rect">
                <a:avLst/>
              </a:prstGeom>
              <a:blipFill>
                <a:blip r:embed="rId5"/>
                <a:stretch>
                  <a:fillRect l="-1389"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1_1#bb78a515f?vop=1&amp;pid=d70e1c209&amp;color=0,0,0&amp;bt=1&amp;bbb=1"/>
              <p:cNvSpPr/>
              <p:nvPr/>
            </p:nvSpPr>
            <p:spPr>
              <a:xfrm>
                <a:off x="832104" y="1080000"/>
                <a:ext cx="10533888" cy="570738"/>
              </a:xfrm>
              <a:prstGeom prst="rect">
                <a:avLst/>
              </a:prstGeom>
              <a:noFill/>
              <a:ln/>
            </p:spPr>
            <p:txBody>
              <a:bodyPr wrap="none" lIns="0" tIns="0" rIns="0" bIns="0" rtlCol="0" anchor="t"/>
              <a:lstStyle/>
              <a:p>
                <a:pPr algn="l" latinLnBrk="1">
                  <a:lnSpc>
                    <a:spcPts val="49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已知二项式</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𝑎𝑥</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𝑥</m:t>
                                </m:r>
                              </m:e>
                            </m:rad>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8</m:t>
                        </m:r>
                      </m:sup>
                    </m:sSup>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𝑎</m:t>
                    </m:r>
                    <m:r>
                      <a:rPr lang="en-US" altLang="zh-CN" sz="1800" b="0" i="0" smtClean="0">
                        <a:solidFill>
                          <a:srgbClr val="000000"/>
                        </a:solidFill>
                        <a:latin typeface="Cambria Math" pitchFamily="34" charset="0"/>
                        <a:ea typeface="Cambria Math" pitchFamily="34" charset="-122"/>
                        <a:cs typeface="Cambria Math" pitchFamily="34" charset="-120"/>
                      </a:rPr>
                      <m:t>&gt;0)</m:t>
                    </m:r>
                  </m:oMath>
                </a14:m>
                <a:r>
                  <a:rPr lang="en-US" altLang="zh-CN" sz="1800" b="0" i="0" dirty="0">
                    <a:solidFill>
                      <a:srgbClr val="000000"/>
                    </a:solidFill>
                    <a:latin typeface="微软雅黑" pitchFamily="34" charset="0"/>
                    <a:ea typeface="微软雅黑" pitchFamily="34" charset="-122"/>
                    <a:cs typeface="微软雅黑" pitchFamily="34" charset="-120"/>
                  </a:rPr>
                  <a:t>的展开式中</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5</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的系数为28，则</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的系数为</a:t>
                </a:r>
                <a:r>
                  <a:rPr lang="en-US" altLang="zh-CN" sz="1800" i="0">
                    <a:solidFill>
                      <a:srgbClr val="000000"/>
                    </a:solidFill>
                    <a:latin typeface="SimSun" pitchFamily="34" charset="0"/>
                    <a:ea typeface="SimSun" pitchFamily="34" charset="-122"/>
                    <a:cs typeface="SimSun" pitchFamily="34" charset="-120"/>
                  </a:rPr>
                  <a:t>____</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2" name="QB_6_BD.11_1#bb78a515f?vop=1&amp;pid=d70e1c209&amp;color=0,0,0&amp;bt=1&amp;bbb=1"/>
              <p:cNvSpPr>
                <a:spLocks noRot="1" noChangeAspect="1" noMove="1" noResize="1" noEditPoints="1" noAdjustHandles="1" noChangeArrowheads="1" noChangeShapeType="1" noTextEdit="1"/>
              </p:cNvSpPr>
              <p:nvPr/>
            </p:nvSpPr>
            <p:spPr>
              <a:xfrm>
                <a:off x="832104" y="1080000"/>
                <a:ext cx="10533888" cy="570738"/>
              </a:xfrm>
              <a:prstGeom prst="rect">
                <a:avLst/>
              </a:prstGeom>
              <a:blipFill>
                <a:blip r:embed="rId3"/>
                <a:stretch>
                  <a:fillRect l="-1389" b="-9574"/>
                </a:stretch>
              </a:blipFill>
              <a:ln/>
            </p:spPr>
            <p:txBody>
              <a:bodyPr/>
              <a:lstStyle/>
              <a:p>
                <a:r>
                  <a:rPr lang="zh-CN" altLang="en-US">
                    <a:noFill/>
                  </a:rPr>
                  <a:t> </a:t>
                </a:r>
              </a:p>
            </p:txBody>
          </p:sp>
        </mc:Fallback>
      </mc:AlternateContent>
      <p:sp>
        <p:nvSpPr>
          <p:cNvPr id="3" name="QB_6_AN.12_1#bb78a515f.blank?vop=1&amp;pid=d70e1c209&amp;color=0,0,0&amp;vpa=4&amp;bbb=1"/>
          <p:cNvSpPr/>
          <p:nvPr/>
        </p:nvSpPr>
        <p:spPr>
          <a:xfrm>
            <a:off x="8235983" y="1237480"/>
            <a:ext cx="433388" cy="268605"/>
          </a:xfrm>
          <a:prstGeom prst="rect">
            <a:avLst/>
          </a:prstGeom>
          <a:noFill/>
          <a:ln/>
        </p:spPr>
        <p:txBody>
          <a:bodyPr wrap="none" lIns="0" tIns="0" rIns="0" bIns="0" rtlCol="0" anchor="t"/>
          <a:lstStyle/>
          <a:p>
            <a:pPr algn="ctr" latinLnBrk="1">
              <a:lnSpc>
                <a:spcPts val="2200"/>
              </a:lnSpc>
            </a:pPr>
            <a:r>
              <a:rPr lang="en-US" altLang="zh-CN" b="0" i="0" dirty="0">
                <a:solidFill>
                  <a:srgbClr val="FF0000"/>
                </a:solidFill>
                <a:latin typeface="微软雅黑" pitchFamily="34" charset="0"/>
                <a:ea typeface="微软雅黑" pitchFamily="34" charset="-122"/>
                <a:cs typeface="微软雅黑" pitchFamily="34" charset="-120"/>
              </a:rPr>
              <a:t>70</a:t>
            </a:r>
            <a:endParaRPr lang="en-US" altLang="zh-CN" dirty="0">
              <a:solidFill>
                <a:srgbClr val="FF0000"/>
              </a:solidFill>
            </a:endParaRPr>
          </a:p>
        </p:txBody>
      </p:sp>
      <mc:AlternateContent xmlns:mc="http://schemas.openxmlformats.org/markup-compatibility/2006">
        <mc:Choice xmlns:a14="http://schemas.microsoft.com/office/drawing/2010/main" Requires="a14">
          <p:sp>
            <p:nvSpPr>
              <p:cNvPr id="4" name="QB_6_AS.13_1#bb78a515f?vop=1&amp;pid=d70e1c209&amp;color=0,0,0&amp;bbb=1&amp;hb=1"/>
              <p:cNvSpPr/>
              <p:nvPr/>
            </p:nvSpPr>
            <p:spPr>
              <a:xfrm>
                <a:off x="832104" y="1652770"/>
                <a:ext cx="10533888" cy="3475038"/>
              </a:xfrm>
              <a:prstGeom prst="rect">
                <a:avLst/>
              </a:prstGeom>
              <a:noFill/>
              <a:ln/>
            </p:spPr>
            <p:txBody>
              <a:bodyPr wrap="none" lIns="0" tIns="0" rIns="0" bIns="0" rtlCol="0" anchor="t"/>
              <a:lstStyle/>
              <a:p>
                <a:pPr algn="l" latinLnBrk="1">
                  <a:lnSpc>
                    <a:spcPts val="4100"/>
                  </a:lnSpc>
                </a:pPr>
                <a:r>
                  <a:rPr lang="en-US" altLang="zh-CN" sz="1800" b="0" i="0" dirty="0">
                    <a:solidFill>
                      <a:srgbClr val="000000"/>
                    </a:solidFill>
                    <a:latin typeface="微软雅黑" pitchFamily="34" charset="0"/>
                    <a:ea typeface="微软雅黑" pitchFamily="34" charset="-122"/>
                    <a:cs typeface="微软雅黑" pitchFamily="34" charset="-120"/>
                  </a:rPr>
                  <a:t>【解析】二项式</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𝑎𝑥</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𝑥</m:t>
                                </m:r>
                              </m:e>
                            </m:rad>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8</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的展开式的通项为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8</m:t>
                        </m:r>
                      </m:sub>
                      <m:sup>
                        <m:r>
                          <a:rPr lang="en-US" altLang="zh-CN" sz="1800" b="0" i="0">
                            <a:solidFill>
                              <a:srgbClr val="000000"/>
                            </a:solidFill>
                            <a:latin typeface="Cambria Math" pitchFamily="34" charset="0"/>
                            <a:ea typeface="Cambria Math" pitchFamily="34" charset="-122"/>
                            <a:cs typeface="Cambria Math" pitchFamily="34" charset="-120"/>
                          </a:rPr>
                          <m:t>𝑟</m:t>
                        </m:r>
                      </m:sup>
                    </m:sSubSup>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𝑎𝑥</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8−</m:t>
                        </m:r>
                        <m:r>
                          <a:rPr lang="en-US" altLang="zh-CN" sz="1800" b="0" i="0">
                            <a:solidFill>
                              <a:srgbClr val="000000"/>
                            </a:solidFill>
                            <a:latin typeface="Cambria Math" pitchFamily="34" charset="0"/>
                            <a:ea typeface="Cambria Math" pitchFamily="34" charset="-122"/>
                            <a:cs typeface="Cambria Math" pitchFamily="34" charset="-120"/>
                          </a:rPr>
                          <m:t>𝑟</m:t>
                        </m:r>
                      </m:sup>
                    </m:sSup>
                    <m:r>
                      <a:rPr lang="en-US" altLang="zh-CN" sz="1800" b="0" i="0" smtClean="0">
                        <a:solidFill>
                          <a:srgbClr val="000000"/>
                        </a:solidFill>
                        <a:latin typeface="Cambria Math" pitchFamily="34" charset="0"/>
                        <a:ea typeface="Cambria Math" pitchFamily="34" charset="-122"/>
                        <a:cs typeface="Cambria Math" pitchFamily="34" charset="-120"/>
                      </a:rPr>
                      <m:t>⋅(−</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𝑥</m:t>
                            </m:r>
                          </m:e>
                        </m:rad>
                      </m:den>
                    </m:f>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𝑟</m:t>
                        </m:r>
                      </m:sup>
                    </m:sSup>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8</m:t>
                        </m:r>
                      </m:sub>
                      <m:sup>
                        <m:r>
                          <a:rPr lang="en-US" altLang="zh-CN" sz="1800" b="0" i="0">
                            <a:solidFill>
                              <a:srgbClr val="000000"/>
                            </a:solidFill>
                            <a:latin typeface="Cambria Math" pitchFamily="34" charset="0"/>
                            <a:ea typeface="Cambria Math" pitchFamily="34" charset="-122"/>
                            <a:cs typeface="Cambria Math" pitchFamily="34" charset="-120"/>
                          </a:rPr>
                          <m:t>𝑟</m:t>
                        </m:r>
                      </m:sup>
                    </m:sSubSup>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𝑎</m:t>
                        </m:r>
                      </m:e>
                      <m:sup>
                        <m:r>
                          <a:rPr lang="en-US" altLang="zh-CN" sz="1800" b="0" i="0">
                            <a:solidFill>
                              <a:srgbClr val="000000"/>
                            </a:solidFill>
                            <a:latin typeface="Cambria Math" pitchFamily="34" charset="0"/>
                            <a:ea typeface="Cambria Math" pitchFamily="34" charset="-122"/>
                            <a:cs typeface="Cambria Math" pitchFamily="34" charset="-120"/>
                          </a:rPr>
                          <m:t>8−</m:t>
                        </m:r>
                        <m:r>
                          <a:rPr lang="en-US" altLang="zh-CN" sz="1800" b="0" i="0">
                            <a:solidFill>
                              <a:srgbClr val="000000"/>
                            </a:solidFill>
                            <a:latin typeface="Cambria Math" pitchFamily="34" charset="0"/>
                            <a:ea typeface="Cambria Math" pitchFamily="34" charset="-122"/>
                            <a:cs typeface="Cambria Math" pitchFamily="34" charset="-120"/>
                          </a:rPr>
                          <m:t>𝑟</m:t>
                        </m:r>
                      </m:sup>
                    </m:sSup>
                    <m:r>
                      <a:rPr lang="en-US" altLang="zh-CN" sz="1800" b="0" i="0" smtClean="0">
                        <a:solidFill>
                          <a:srgbClr val="000000"/>
                        </a:solidFill>
                        <a:latin typeface="Cambria Math" pitchFamily="34" charset="0"/>
                        <a:ea typeface="Cambria Math" pitchFamily="34" charset="-122"/>
                        <a:cs typeface="Cambria Math" pitchFamily="34" charset="-120"/>
                      </a:rPr>
                      <m:t>⋅(−1</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𝑟</m:t>
                        </m:r>
                      </m:sup>
                    </m:sSup>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8−</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𝑟</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𝑟</m:t>
                    </m:r>
                    <m:r>
                      <a:rPr lang="en-US" altLang="zh-CN" sz="1800" b="0" i="0" smtClean="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微软雅黑" pitchFamily="34" charset="0"/>
                    <a:ea typeface="微软雅黑" pitchFamily="34" charset="-122"/>
                    <a:cs typeface="微软雅黑" pitchFamily="34" charset="-120"/>
                  </a:rPr>
                  <a:t>,1,2,3,4,5,6,7,8，</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𝑎</m:t>
                    </m:r>
                    <m:r>
                      <a:rPr lang="en-US" altLang="zh-CN" sz="1800" b="0" i="0" smtClean="0">
                        <a:solidFill>
                          <a:srgbClr val="000000"/>
                        </a:solidFill>
                        <a:latin typeface="Cambria Math" pitchFamily="34" charset="0"/>
                        <a:ea typeface="Cambria Math" pitchFamily="34" charset="-122"/>
                        <a:cs typeface="Cambria Math" pitchFamily="34" charset="-120"/>
                      </a:rPr>
                      <m:t>&gt;0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4600"/>
                  </a:lnSpc>
                </a:pPr>
                <a:r>
                  <a:rPr lang="en-US" altLang="zh-CN" b="0" i="0">
                    <a:solidFill>
                      <a:srgbClr val="000000"/>
                    </a:solidFill>
                    <a:latin typeface="微软雅黑" pitchFamily="34" charset="0"/>
                    <a:ea typeface="微软雅黑" pitchFamily="34" charset="-122"/>
                    <a:cs typeface="微软雅黑" pitchFamily="34" charset="-120"/>
                  </a:rPr>
                  <a:t>令</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8−</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smtClean="0">
                        <a:solidFill>
                          <a:srgbClr val="000000"/>
                        </a:solidFill>
                        <a:latin typeface="Cambria Math" pitchFamily="34" charset="0"/>
                        <a:ea typeface="Cambria Math" pitchFamily="34" charset="-122"/>
                        <a:cs typeface="Cambria Math" pitchFamily="34" charset="-120"/>
                      </a:rPr>
                      <m:t>𝑟</m:t>
                    </m:r>
                    <m:r>
                      <a:rPr lang="en-US" altLang="zh-CN" sz="1800" b="0" i="0" smtClean="0">
                        <a:solidFill>
                          <a:srgbClr val="000000"/>
                        </a:solidFill>
                        <a:latin typeface="Cambria Math" pitchFamily="34" charset="0"/>
                        <a:ea typeface="Cambria Math" pitchFamily="34" charset="-122"/>
                        <a:cs typeface="Cambria Math" pitchFamily="34" charset="-120"/>
                      </a:rPr>
                      <m:t>=5</m:t>
                    </m:r>
                  </m:oMath>
                </a14:m>
                <a:r>
                  <a:rPr lang="en-US" altLang="zh-CN" sz="1800" b="0" i="0" dirty="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𝑟</m:t>
                    </m:r>
                    <m:r>
                      <a:rPr lang="en-US" altLang="zh-CN" sz="1800" b="0" i="0" smtClean="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3400"/>
                  </a:lnSpc>
                </a:pPr>
                <a:r>
                  <a:rPr lang="en-US" altLang="zh-CN" b="0" i="0">
                    <a:solidFill>
                      <a:srgbClr val="000000"/>
                    </a:solidFill>
                    <a:latin typeface="微软雅黑" pitchFamily="34" charset="0"/>
                    <a:ea typeface="微软雅黑" pitchFamily="34" charset="-122"/>
                    <a:cs typeface="微软雅黑" pitchFamily="34" charset="-120"/>
                  </a:rPr>
                  <a:t>由</a:t>
                </a:r>
                <a:r>
                  <a:rPr lang="en-US" altLang="zh-CN" sz="1800" b="0" i="0">
                    <a:solidFill>
                      <a:srgbClr val="000000"/>
                    </a:solidFill>
                    <a:latin typeface="微软雅黑" pitchFamily="34" charset="0"/>
                    <a:ea typeface="微软雅黑" pitchFamily="34" charset="-122"/>
                    <a:cs typeface="微软雅黑" pitchFamily="34" charset="-120"/>
                  </a:rPr>
                  <a:t>于</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5</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的系数为28，则</a:t>
                </a:r>
                <a14:m>
                  <m:oMath xmlns:m="http://schemas.openxmlformats.org/officeDocument/2006/math">
                    <m:sSubSup>
                      <m:sSubSupPr>
                        <m:ctrlPr>
                          <a:rPr lang="en-US" altLang="zh-CN" sz="1800" b="0"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8</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𝑎</m:t>
                        </m:r>
                      </m:e>
                      <m:sup>
                        <m:r>
                          <a:rPr lang="en-US" altLang="zh-CN" sz="1800" b="0" i="0">
                            <a:solidFill>
                              <a:srgbClr val="000000"/>
                            </a:solidFill>
                            <a:latin typeface="Cambria Math" pitchFamily="34" charset="0"/>
                            <a:ea typeface="Cambria Math" pitchFamily="34" charset="-122"/>
                            <a:cs typeface="Cambria Math" pitchFamily="34" charset="-120"/>
                          </a:rPr>
                          <m:t>6</m:t>
                        </m:r>
                      </m:sup>
                    </m:sSup>
                    <m:r>
                      <a:rPr lang="en-US" altLang="zh-CN" sz="1800" b="0" i="0" smtClean="0">
                        <a:solidFill>
                          <a:srgbClr val="000000"/>
                        </a:solidFill>
                        <a:latin typeface="Cambria Math" pitchFamily="34" charset="0"/>
                        <a:ea typeface="Cambria Math" pitchFamily="34" charset="-122"/>
                        <a:cs typeface="Cambria Math" pitchFamily="34" charset="-120"/>
                      </a:rPr>
                      <m:t>⋅(−1</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smtClean="0">
                        <a:solidFill>
                          <a:srgbClr val="000000"/>
                        </a:solidFill>
                        <a:latin typeface="Cambria Math" pitchFamily="34" charset="0"/>
                        <a:ea typeface="Cambria Math" pitchFamily="34" charset="-122"/>
                        <a:cs typeface="Cambria Math" pitchFamily="34" charset="-120"/>
                      </a:rPr>
                      <m:t>=28</m:t>
                    </m:r>
                  </m:oMath>
                </a14:m>
                <a:r>
                  <a:rPr lang="en-US" altLang="zh-CN" sz="1800" b="0" i="0" dirty="0">
                    <a:solidFill>
                      <a:srgbClr val="000000"/>
                    </a:solidFill>
                    <a:latin typeface="微软雅黑" pitchFamily="34" charset="0"/>
                    <a:ea typeface="微软雅黑" pitchFamily="34" charset="-122"/>
                    <a:cs typeface="微软雅黑" pitchFamily="34" charset="-120"/>
                  </a:rPr>
                  <a:t>，解得</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𝑎</m:t>
                    </m:r>
                    <m:r>
                      <a:rPr lang="en-US" altLang="zh-CN" sz="1800" b="0" i="0" smtClean="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4500"/>
                  </a:lnSpc>
                </a:pPr>
                <a:r>
                  <a:rPr lang="en-US" altLang="zh-CN" b="0" i="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8</m:t>
                        </m:r>
                      </m:sub>
                      <m:sup>
                        <m:r>
                          <a:rPr lang="en-US" altLang="zh-CN" sz="1800" b="0" i="0">
                            <a:solidFill>
                              <a:srgbClr val="000000"/>
                            </a:solidFill>
                            <a:latin typeface="Cambria Math" pitchFamily="34" charset="0"/>
                            <a:ea typeface="Cambria Math" pitchFamily="34" charset="-122"/>
                            <a:cs typeface="Cambria Math" pitchFamily="34" charset="-120"/>
                          </a:rPr>
                          <m:t>𝑟</m:t>
                        </m:r>
                      </m:sup>
                    </m:sSubSup>
                    <m:r>
                      <a:rPr lang="en-US" altLang="zh-CN" sz="1800" b="0" i="0" smtClean="0">
                        <a:solidFill>
                          <a:srgbClr val="000000"/>
                        </a:solidFill>
                        <a:latin typeface="Cambria Math" pitchFamily="34" charset="0"/>
                        <a:ea typeface="Cambria Math" pitchFamily="34" charset="-122"/>
                        <a:cs typeface="Cambria Math" pitchFamily="34" charset="-120"/>
                      </a:rPr>
                      <m:t>⋅(−1</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𝑟</m:t>
                        </m:r>
                      </m:sup>
                    </m:sSup>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8−</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a:solidFill>
                              <a:srgbClr val="000000"/>
                            </a:solidFill>
                            <a:latin typeface="Cambria Math" pitchFamily="34" charset="0"/>
                            <a:ea typeface="Cambria Math" pitchFamily="34" charset="-122"/>
                            <a:cs typeface="Cambria Math" pitchFamily="34" charset="-120"/>
                          </a:rPr>
                          <m:t>𝑟</m:t>
                        </m:r>
                      </m:sup>
                    </m:sSup>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𝑟</m:t>
                    </m:r>
                    <m:r>
                      <a:rPr lang="en-US" altLang="zh-CN" sz="1800" b="0" i="0" smtClean="0">
                        <a:solidFill>
                          <a:srgbClr val="000000"/>
                        </a:solidFill>
                        <a:latin typeface="Cambria Math" pitchFamily="34" charset="0"/>
                        <a:ea typeface="Cambria Math" pitchFamily="34" charset="-122"/>
                        <a:cs typeface="Cambria Math" pitchFamily="34" charset="-120"/>
                      </a:rPr>
                      <m:t>=0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,1,2,3,4,5,6,7,8，</a:t>
                </a:r>
                <a:endParaRPr lang="en-US" altLang="zh-CN" sz="1800" dirty="0">
                  <a:solidFill>
                    <a:srgbClr val="000000"/>
                  </a:solidFill>
                </a:endParaRPr>
              </a:p>
              <a:p>
                <a:pPr latinLnBrk="1">
                  <a:lnSpc>
                    <a:spcPts val="4600"/>
                  </a:lnSpc>
                </a:pPr>
                <a:r>
                  <a:rPr lang="en-US" altLang="zh-CN" b="0" i="0">
                    <a:solidFill>
                      <a:srgbClr val="000000"/>
                    </a:solidFill>
                    <a:latin typeface="微软雅黑" pitchFamily="34" charset="0"/>
                    <a:ea typeface="微软雅黑" pitchFamily="34" charset="-122"/>
                    <a:cs typeface="微软雅黑" pitchFamily="34" charset="-120"/>
                  </a:rPr>
                  <a:t>令</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8−</m:t>
                    </m:r>
                    <m:f>
                      <m:f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m:t>
                        </m:r>
                      </m:num>
                      <m:den>
                        <m:r>
                          <a:rPr lang="en-US" altLang="zh-CN" sz="1800" b="0" i="0">
                            <a:solidFill>
                              <a:srgbClr val="000000"/>
                            </a:solidFill>
                            <a:latin typeface="Cambria Math" pitchFamily="34" charset="0"/>
                            <a:ea typeface="Cambria Math" pitchFamily="34" charset="-122"/>
                            <a:cs typeface="Cambria Math" pitchFamily="34" charset="-120"/>
                          </a:rPr>
                          <m:t>2</m:t>
                        </m:r>
                      </m:den>
                    </m:f>
                    <m:r>
                      <a:rPr lang="en-US" altLang="zh-CN" sz="1800" b="0" i="0" smtClean="0">
                        <a:solidFill>
                          <a:srgbClr val="000000"/>
                        </a:solidFill>
                        <a:latin typeface="Cambria Math" pitchFamily="34" charset="0"/>
                        <a:ea typeface="Cambria Math" pitchFamily="34" charset="-122"/>
                        <a:cs typeface="Cambria Math" pitchFamily="34" charset="-120"/>
                      </a:rPr>
                      <m:t>𝑟</m:t>
                    </m:r>
                    <m:r>
                      <a:rPr lang="en-US" altLang="zh-CN" sz="1800" b="0" i="0" smtClean="0">
                        <a:solidFill>
                          <a:srgbClr val="000000"/>
                        </a:solidFill>
                        <a:latin typeface="Cambria Math" pitchFamily="34" charset="0"/>
                        <a:ea typeface="Cambria Math" pitchFamily="34" charset="-122"/>
                        <a:cs typeface="Cambria Math" pitchFamily="34" charset="-120"/>
                      </a:rPr>
                      <m:t>=2</m:t>
                    </m:r>
                  </m:oMath>
                </a14:m>
                <a:r>
                  <a:rPr lang="en-US" altLang="zh-CN" sz="1800" b="0" i="0" dirty="0">
                    <a:solidFill>
                      <a:srgbClr val="000000"/>
                    </a:solidFill>
                    <a:latin typeface="微软雅黑" pitchFamily="34" charset="0"/>
                    <a:ea typeface="微软雅黑" pitchFamily="34" charset="-122"/>
                    <a:cs typeface="微软雅黑" pitchFamily="34" charset="-120"/>
                  </a:rPr>
                  <a:t>，得</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𝑟</m:t>
                    </m:r>
                    <m:r>
                      <a:rPr lang="en-US" altLang="zh-CN" sz="1800" b="0" i="0" smtClean="0">
                        <a:solidFill>
                          <a:srgbClr val="00000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3200"/>
                  </a:lnSpc>
                </a:pPr>
                <a:r>
                  <a:rPr lang="en-US" altLang="zh-CN" b="0" i="0">
                    <a:solidFill>
                      <a:srgbClr val="000000"/>
                    </a:solidFill>
                    <a:latin typeface="微软雅黑" pitchFamily="34" charset="0"/>
                    <a:ea typeface="微软雅黑" pitchFamily="34" charset="-122"/>
                    <a:cs typeface="微软雅黑" pitchFamily="34" charset="-120"/>
                  </a:rPr>
                  <a:t>所以</a:t>
                </a:r>
                <a14:m>
                  <m:oMath xmlns:m="http://schemas.openxmlformats.org/officeDocument/2006/math">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𝑥</m:t>
                        </m:r>
                      </m:e>
                      <m:sup>
                        <m:r>
                          <a:rPr lang="en-US" altLang="zh-CN" b="0" i="0">
                            <a:solidFill>
                              <a:srgbClr val="000000"/>
                            </a:solidFill>
                            <a:latin typeface="Cambria Math" pitchFamily="34" charset="0"/>
                            <a:ea typeface="Cambria Math" pitchFamily="34" charset="-122"/>
                            <a:cs typeface="Cambria Math" pitchFamily="34" charset="-120"/>
                          </a:rPr>
                          <m:t>2</m:t>
                        </m:r>
                      </m:sup>
                    </m:sSup>
                  </m:oMath>
                </a14:m>
                <a:r>
                  <a:rPr lang="en-US" altLang="zh-CN" b="0" i="0" dirty="0">
                    <a:solidFill>
                      <a:srgbClr val="000000"/>
                    </a:solidFill>
                    <a:latin typeface="微软雅黑" pitchFamily="34" charset="0"/>
                    <a:ea typeface="微软雅黑" pitchFamily="34" charset="-122"/>
                    <a:cs typeface="微软雅黑" pitchFamily="34" charset="-120"/>
                  </a:rPr>
                  <a:t>的系数为</a:t>
                </a:r>
                <a14:m>
                  <m:oMath xmlns:m="http://schemas.openxmlformats.org/officeDocument/2006/math">
                    <m:sSubSup>
                      <m:sSubSupPr>
                        <m:ctrlPr>
                          <a:rPr lang="en-US" altLang="zh-CN" b="0"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b="0" i="0">
                            <a:solidFill>
                              <a:srgbClr val="000000"/>
                            </a:solidFill>
                            <a:latin typeface="Cambria Math" pitchFamily="34" charset="0"/>
                            <a:ea typeface="Cambria Math" pitchFamily="34" charset="-122"/>
                            <a:cs typeface="Cambria Math" pitchFamily="34" charset="-120"/>
                          </a:rPr>
                          <m:t>C</m:t>
                        </m:r>
                      </m:e>
                      <m:sub>
                        <m:r>
                          <a:rPr lang="en-US" altLang="zh-CN" b="0" i="0">
                            <a:solidFill>
                              <a:srgbClr val="000000"/>
                            </a:solidFill>
                            <a:latin typeface="Cambria Math" pitchFamily="34" charset="0"/>
                            <a:ea typeface="Cambria Math" pitchFamily="34" charset="-122"/>
                            <a:cs typeface="Cambria Math" pitchFamily="34" charset="-120"/>
                          </a:rPr>
                          <m:t>8</m:t>
                        </m:r>
                      </m:sub>
                      <m:sup>
                        <m:r>
                          <a:rPr lang="en-US" altLang="zh-CN" b="0" i="0">
                            <a:solidFill>
                              <a:srgbClr val="000000"/>
                            </a:solidFill>
                            <a:latin typeface="Cambria Math" pitchFamily="34" charset="0"/>
                            <a:ea typeface="Cambria Math" pitchFamily="34" charset="-122"/>
                            <a:cs typeface="Cambria Math" pitchFamily="34" charset="-120"/>
                          </a:rPr>
                          <m:t>4</m:t>
                        </m:r>
                      </m:sup>
                    </m:sSubSup>
                    <m:r>
                      <a:rPr lang="en-US" altLang="zh-CN" b="0" i="0" smtClean="0">
                        <a:solidFill>
                          <a:srgbClr val="000000"/>
                        </a:solidFill>
                        <a:latin typeface="Cambria Math" pitchFamily="34" charset="0"/>
                        <a:ea typeface="Cambria Math" pitchFamily="34" charset="-122"/>
                        <a:cs typeface="Cambria Math" pitchFamily="34" charset="-120"/>
                      </a:rPr>
                      <m:t>⋅(−1</m:t>
                    </m:r>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e>
                      <m:sup>
                        <m:r>
                          <a:rPr lang="en-US" altLang="zh-CN" b="0" i="0">
                            <a:solidFill>
                              <a:srgbClr val="000000"/>
                            </a:solidFill>
                            <a:latin typeface="Cambria Math" pitchFamily="34" charset="0"/>
                            <a:ea typeface="Cambria Math" pitchFamily="34" charset="-122"/>
                            <a:cs typeface="Cambria Math" pitchFamily="34" charset="-120"/>
                          </a:rPr>
                          <m:t>4</m:t>
                        </m:r>
                      </m:sup>
                    </m:sSup>
                    <m:r>
                      <a:rPr lang="en-US" altLang="zh-CN" b="0" i="0" smtClean="0">
                        <a:solidFill>
                          <a:srgbClr val="000000"/>
                        </a:solidFill>
                        <a:latin typeface="Cambria Math" pitchFamily="34" charset="0"/>
                        <a:ea typeface="Cambria Math" pitchFamily="34" charset="-122"/>
                        <a:cs typeface="Cambria Math" pitchFamily="34" charset="-120"/>
                      </a:rPr>
                      <m:t>=70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4" name="QB_6_AS.13_1#bb78a515f?vop=1&amp;pid=d70e1c209&amp;color=0,0,0&amp;bbb=1&amp;hb=1"/>
              <p:cNvSpPr>
                <a:spLocks noRot="1" noChangeAspect="1" noMove="1" noResize="1" noEditPoints="1" noAdjustHandles="1" noChangeArrowheads="1" noChangeShapeType="1" noTextEdit="1"/>
              </p:cNvSpPr>
              <p:nvPr/>
            </p:nvSpPr>
            <p:spPr>
              <a:xfrm>
                <a:off x="832104" y="1652770"/>
                <a:ext cx="10533888" cy="3475038"/>
              </a:xfrm>
              <a:prstGeom prst="rect">
                <a:avLst/>
              </a:prstGeom>
              <a:blipFill>
                <a:blip r:embed="rId4"/>
                <a:stretch>
                  <a:fillRect l="-1389" b="-403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additive="base">
                                        <p:cTn id="4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5" end="5"/>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
                                            <p:txEl>
                                              <p:pRg st="6" end="6"/>
                                            </p:txEl>
                                          </p:spTgt>
                                        </p:tgtEl>
                                        <p:attrNameLst>
                                          <p:attrName>style.visibility</p:attrName>
                                        </p:attrNameLst>
                                      </p:cBhvr>
                                      <p:to>
                                        <p:strVal val="visible"/>
                                      </p:to>
                                    </p:set>
                                    <p:anim calcmode="lin" valueType="num">
                                      <p:cBhvr additive="base">
                                        <p:cTn id="4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6_BD.14_1#7e031f60d?vop=1&amp;pid=d70e1c209&amp;color=0,0,0&amp;bt=1&amp;bbb=1"/>
              <p:cNvSpPr/>
              <p:nvPr/>
            </p:nvSpPr>
            <p:spPr>
              <a:xfrm>
                <a:off x="832104" y="1080000"/>
                <a:ext cx="10533888" cy="525844"/>
              </a:xfrm>
              <a:prstGeom prst="rect">
                <a:avLst/>
              </a:prstGeom>
              <a:noFill/>
              <a:ln/>
            </p:spPr>
            <p:txBody>
              <a:bodyPr wrap="none" lIns="0" tIns="0" rIns="0" bIns="0" rtlCol="0" anchor="t"/>
              <a:lstStyle/>
              <a:p>
                <a:pPr algn="l" latinLnBrk="1">
                  <a:lnSpc>
                    <a:spcPts val="45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易错题</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在</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𝑥</m:t>
                            </m:r>
                          </m:e>
                        </m:rad>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𝑥</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10</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的展开式中</a:t>
                </a:r>
                <a:r>
                  <a:rPr lang="en-US" altLang="zh-CN" sz="1800" b="0" i="0">
                    <a:solidFill>
                      <a:srgbClr val="000000"/>
                    </a:solidFill>
                    <a:latin typeface="微软雅黑" pitchFamily="34" charset="0"/>
                    <a:ea typeface="微软雅黑" pitchFamily="34" charset="-122"/>
                    <a:cs typeface="微软雅黑" pitchFamily="34" charset="-120"/>
                  </a:rPr>
                  <a:t>，所有有理项的系数和等于</a:t>
                </a:r>
                <a:r>
                  <a:rPr lang="en-US" altLang="zh-CN" sz="1800" i="0">
                    <a:solidFill>
                      <a:srgbClr val="000000"/>
                    </a:solidFill>
                    <a:latin typeface="SimSun" pitchFamily="34" charset="0"/>
                    <a:ea typeface="SimSun" pitchFamily="34" charset="-122"/>
                    <a:cs typeface="SimSun" pitchFamily="34" charset="-120"/>
                  </a:rPr>
                  <a:t>_____</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用数字作答）.</a:t>
                </a:r>
                <a:endParaRPr lang="en-US" altLang="zh-CN" sz="1800" dirty="0">
                  <a:solidFill>
                    <a:srgbClr val="000000"/>
                  </a:solidFill>
                </a:endParaRPr>
              </a:p>
            </p:txBody>
          </p:sp>
        </mc:Choice>
        <mc:Fallback>
          <p:sp>
            <p:nvSpPr>
              <p:cNvPr id="2" name="QB_6_BD.14_1#7e031f60d?vop=1&amp;pid=d70e1c209&amp;color=0,0,0&amp;bt=1&amp;bbb=1"/>
              <p:cNvSpPr>
                <a:spLocks noRot="1" noChangeAspect="1" noMove="1" noResize="1" noEditPoints="1" noAdjustHandles="1" noChangeArrowheads="1" noChangeShapeType="1" noTextEdit="1"/>
              </p:cNvSpPr>
              <p:nvPr/>
            </p:nvSpPr>
            <p:spPr>
              <a:xfrm>
                <a:off x="832104" y="1080000"/>
                <a:ext cx="10533888" cy="525844"/>
              </a:xfrm>
              <a:prstGeom prst="rect">
                <a:avLst/>
              </a:prstGeom>
              <a:blipFill>
                <a:blip r:embed="rId3"/>
                <a:stretch>
                  <a:fillRect l="-1389" b="-16279"/>
                </a:stretch>
              </a:blipFill>
              <a:ln/>
            </p:spPr>
            <p:txBody>
              <a:bodyPr/>
              <a:lstStyle/>
              <a:p>
                <a:r>
                  <a:rPr lang="zh-CN" altLang="en-US">
                    <a:noFill/>
                  </a:rPr>
                  <a:t> </a:t>
                </a:r>
              </a:p>
            </p:txBody>
          </p:sp>
        </mc:Fallback>
      </mc:AlternateContent>
      <p:sp>
        <p:nvSpPr>
          <p:cNvPr id="3" name="QB_6_AN.15_1#7e031f60d.blank?vop=1&amp;pid=d70e1c209&amp;color=0,0,0&amp;vpa=5&amp;bbb=1"/>
          <p:cNvSpPr/>
          <p:nvPr/>
        </p:nvSpPr>
        <p:spPr>
          <a:xfrm>
            <a:off x="7075899" y="1216208"/>
            <a:ext cx="566738" cy="268605"/>
          </a:xfrm>
          <a:prstGeom prst="rect">
            <a:avLst/>
          </a:prstGeom>
          <a:noFill/>
          <a:ln/>
        </p:spPr>
        <p:txBody>
          <a:bodyPr wrap="none" lIns="0" tIns="0" rIns="0" bIns="0" rtlCol="0" anchor="t"/>
          <a:lstStyle/>
          <a:p>
            <a:pPr algn="ctr" latinLnBrk="1">
              <a:lnSpc>
                <a:spcPts val="2200"/>
              </a:lnSpc>
            </a:pPr>
            <a:r>
              <a:rPr lang="en-US" altLang="zh-CN" b="0" i="0" dirty="0">
                <a:solidFill>
                  <a:srgbClr val="FF0000"/>
                </a:solidFill>
                <a:latin typeface="微软雅黑" pitchFamily="34" charset="0"/>
                <a:ea typeface="微软雅黑" pitchFamily="34" charset="-122"/>
                <a:cs typeface="微软雅黑" pitchFamily="34" charset="-120"/>
              </a:rPr>
              <a:t>512</a:t>
            </a:r>
            <a:endParaRPr lang="en-US" altLang="zh-CN" dirty="0">
              <a:solidFill>
                <a:srgbClr val="FF0000"/>
              </a:solidFill>
            </a:endParaRPr>
          </a:p>
        </p:txBody>
      </p:sp>
      <mc:AlternateContent xmlns:mc="http://schemas.openxmlformats.org/markup-compatibility/2006">
        <mc:Choice xmlns:a14="http://schemas.microsoft.com/office/drawing/2010/main" Requires="a14">
          <p:sp>
            <p:nvSpPr>
              <p:cNvPr id="4" name="QB_6_AS.16_1#7e031f60d?vop=1&amp;pid=d70e1c209&amp;color=0,0,0&amp;bbb=1"/>
              <p:cNvSpPr/>
              <p:nvPr/>
            </p:nvSpPr>
            <p:spPr>
              <a:xfrm>
                <a:off x="832104" y="1607114"/>
                <a:ext cx="10533888" cy="2546096"/>
              </a:xfrm>
              <a:prstGeom prst="rect">
                <a:avLst/>
              </a:prstGeom>
              <a:noFill/>
              <a:ln/>
            </p:spPr>
            <p:txBody>
              <a:bodyPr wrap="none" lIns="0" tIns="0" rIns="0" bIns="0" rtlCol="0" anchor="t"/>
              <a:lstStyle/>
              <a:p>
                <a:pPr algn="l" latinLnBrk="1">
                  <a:lnSpc>
                    <a:spcPts val="4000"/>
                  </a:lnSpc>
                </a:pPr>
                <a:r>
                  <a:rPr lang="en-US" altLang="zh-CN" sz="1800" b="0" i="0" dirty="0">
                    <a:solidFill>
                      <a:srgbClr val="000000"/>
                    </a:solidFill>
                    <a:latin typeface="微软雅黑" pitchFamily="34" charset="0"/>
                    <a:ea typeface="微软雅黑" pitchFamily="34" charset="-122"/>
                    <a:cs typeface="微软雅黑" pitchFamily="34" charset="-120"/>
                  </a:rPr>
                  <a:t>【解析】</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𝑥</m:t>
                            </m:r>
                          </m:e>
                        </m:rad>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𝑥</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10</m:t>
                        </m:r>
                      </m:sup>
                    </m:sSup>
                  </m:oMath>
                </a14:m>
                <a:r>
                  <a:rPr lang="en-US" altLang="zh-CN" sz="1800" b="0" i="0" dirty="0">
                    <a:solidFill>
                      <a:srgbClr val="000000"/>
                    </a:solidFill>
                    <a:latin typeface="微软雅黑" pitchFamily="34" charset="0"/>
                    <a:ea typeface="微软雅黑" pitchFamily="34" charset="-122"/>
                    <a:cs typeface="微软雅黑" pitchFamily="34" charset="-120"/>
                  </a:rPr>
                  <a:t>的展开式的通项为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𝑘</m:t>
                        </m:r>
                      </m:sup>
                    </m:sSub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𝑥</m:t>
                            </m:r>
                          </m:e>
                        </m:rad>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10−</m:t>
                        </m:r>
                        <m:r>
                          <a:rPr lang="en-US" altLang="zh-CN" sz="1800" b="0" i="0">
                            <a:solidFill>
                              <a:srgbClr val="000000"/>
                            </a:solidFill>
                            <a:latin typeface="Cambria Math" pitchFamily="34" charset="0"/>
                            <a:ea typeface="Cambria Math" pitchFamily="34" charset="-122"/>
                            <a:cs typeface="Cambria Math" pitchFamily="34" charset="-120"/>
                          </a:rPr>
                          <m:t>𝑘</m:t>
                        </m:r>
                      </m:sup>
                    </m:s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
                              <a:rPr lang="en-US" altLang="zh-CN" sz="1800" b="0" i="0">
                                <a:solidFill>
                                  <a:srgbClr val="000000"/>
                                </a:solidFill>
                                <a:latin typeface="Cambria Math" pitchFamily="34" charset="0"/>
                                <a:ea typeface="Cambria Math" pitchFamily="34" charset="-122"/>
                                <a:cs typeface="Cambria Math" pitchFamily="34" charset="-120"/>
                              </a:rPr>
                              <m:t>𝑥</m:t>
                            </m:r>
                          </m:den>
                        </m:f>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𝑘</m:t>
                        </m:r>
                      </m:sup>
                    </m:sSup>
                    <m:r>
                      <a:rPr lang="en-US" altLang="zh-CN" sz="1800" b="0" i="0" smtClean="0">
                        <a:solidFill>
                          <a:srgbClr val="000000"/>
                        </a:solidFill>
                        <a:latin typeface="Cambria Math" pitchFamily="34" charset="0"/>
                        <a:ea typeface="Cambria Math" pitchFamily="34" charset="-122"/>
                        <a:cs typeface="Cambria Math" pitchFamily="34" charset="-120"/>
                      </a:rPr>
                      <m:t>=</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(−1)</m:t>
                        </m:r>
                      </m:e>
                      <m:sup>
                        <m:r>
                          <a:rPr lang="en-US" altLang="zh-CN" sz="1800" b="0" i="0">
                            <a:solidFill>
                              <a:srgbClr val="000000"/>
                            </a:solidFill>
                            <a:latin typeface="Cambria Math" pitchFamily="34" charset="0"/>
                            <a:ea typeface="Cambria Math" pitchFamily="34" charset="-122"/>
                            <a:cs typeface="Cambria Math" pitchFamily="34" charset="-120"/>
                          </a:rPr>
                          <m:t>𝑘</m:t>
                        </m:r>
                      </m:sup>
                    </m:sSup>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𝑘</m:t>
                        </m:r>
                      </m:sup>
                    </m:sSubSup>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10−3</m:t>
                            </m:r>
                            <m:r>
                              <a:rPr lang="en-US" altLang="zh-CN" sz="1800" b="0" i="0">
                                <a:solidFill>
                                  <a:srgbClr val="000000"/>
                                </a:solidFill>
                                <a:latin typeface="Cambria Math" pitchFamily="34" charset="0"/>
                                <a:ea typeface="Cambria Math" pitchFamily="34" charset="-122"/>
                                <a:cs typeface="Cambria Math" pitchFamily="34" charset="-120"/>
                              </a:rPr>
                              <m:t>𝑘</m:t>
                            </m:r>
                          </m:num>
                          <m:den>
                            <m:r>
                              <a:rPr lang="en-US" altLang="zh-CN" sz="1800" b="0" i="0">
                                <a:solidFill>
                                  <a:srgbClr val="000000"/>
                                </a:solidFill>
                                <a:latin typeface="Cambria Math" pitchFamily="34" charset="0"/>
                                <a:ea typeface="Cambria Math" pitchFamily="34" charset="-122"/>
                                <a:cs typeface="Cambria Math" pitchFamily="34" charset="-120"/>
                              </a:rPr>
                              <m:t>2</m:t>
                            </m:r>
                          </m:den>
                        </m:f>
                      </m:sup>
                    </m:sSup>
                    <m:r>
                      <a:rPr lang="en-US" altLang="zh-CN" sz="1800" b="0" i="0" smtClean="0">
                        <a:solidFill>
                          <a:srgbClr val="000000"/>
                        </a:solidFill>
                        <a:latin typeface="Cambria Math" pitchFamily="34" charset="0"/>
                        <a:ea typeface="Cambria Math" pitchFamily="34" charset="-122"/>
                        <a:cs typeface="Cambria Math" pitchFamily="34" charset="-120"/>
                      </a:rPr>
                      <m:t>(</m:t>
                    </m:r>
                    <m:r>
                      <a:rPr lang="en-US" altLang="zh-CN" sz="1800" b="0" i="0" smtClean="0">
                        <a:solidFill>
                          <a:srgbClr val="000000"/>
                        </a:solidFill>
                        <a:latin typeface="Cambria Math" pitchFamily="34" charset="0"/>
                        <a:ea typeface="Cambria Math" pitchFamily="34" charset="-122"/>
                        <a:cs typeface="Cambria Math" pitchFamily="34" charset="-120"/>
                      </a:rPr>
                      <m:t>𝑘</m:t>
                    </m:r>
                    <m:r>
                      <a:rPr lang="en-US" altLang="zh-CN" sz="1800" b="0" i="0" smtClean="0">
                        <a:solidFill>
                          <a:srgbClr val="000000"/>
                        </a:solidFill>
                        <a:latin typeface="Cambria Math" pitchFamily="34" charset="0"/>
                        <a:ea typeface="Cambria Math" pitchFamily="34" charset="-122"/>
                        <a:cs typeface="Cambria Math" pitchFamily="34" charset="-120"/>
                      </a:rPr>
                      <m:t>=0,1,2,⋯,10)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3300"/>
                  </a:lnSpc>
                </a:pP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𝑘</m:t>
                    </m:r>
                    <m:r>
                      <a:rPr lang="en-US" altLang="zh-CN" sz="1800" b="0" i="0" smtClean="0">
                        <a:solidFill>
                          <a:srgbClr val="000000"/>
                        </a:solidFill>
                        <a:latin typeface="Cambria Math" pitchFamily="34" charset="0"/>
                        <a:ea typeface="Cambria Math" pitchFamily="34" charset="-122"/>
                        <a:cs typeface="Cambria Math" pitchFamily="34" charset="-120"/>
                      </a:rPr>
                      <m:t>=0</m:t>
                    </m:r>
                  </m:oMath>
                </a14:m>
                <a:r>
                  <a:rPr lang="en-US" altLang="zh-CN" sz="1800" b="0" i="0" dirty="0">
                    <a:solidFill>
                      <a:srgbClr val="000000"/>
                    </a:solidFill>
                    <a:latin typeface="微软雅黑" pitchFamily="34" charset="0"/>
                    <a:ea typeface="微软雅黑" pitchFamily="34" charset="-122"/>
                    <a:cs typeface="微软雅黑" pitchFamily="34" charset="-120"/>
                  </a:rPr>
                  <a:t>，2，4，6,8，10时,</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𝑇</m:t>
                        </m:r>
                      </m:e>
                      <m:sub>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是有理项，</a:t>
                </a:r>
                <a:endParaRPr lang="en-US" altLang="zh-CN" sz="1800" dirty="0">
                  <a:solidFill>
                    <a:srgbClr val="000000"/>
                  </a:solidFill>
                </a:endParaRPr>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以所有有理项的系数和等于</a:t>
                </a:r>
                <a14:m>
                  <m:oMath xmlns:m="http://schemas.openxmlformats.org/officeDocument/2006/math">
                    <m:sSubSup>
                      <m:sSubSupPr>
                        <m:ctrlPr>
                          <a:rPr lang="en-US" altLang="zh-CN" sz="1800" b="0"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0</m:t>
                        </m:r>
                      </m:sup>
                    </m:sSubSup>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4</m:t>
                        </m:r>
                      </m:sup>
                    </m:sSubSup>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6</m:t>
                        </m:r>
                      </m:sup>
                    </m:sSubSup>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8</m:t>
                        </m:r>
                      </m:sup>
                    </m:sSubSup>
                    <m:r>
                      <a:rPr lang="en-US" altLang="zh-CN" sz="1800" b="0" i="0" smtClean="0">
                        <a:solidFill>
                          <a:srgbClr val="000000"/>
                        </a:solidFill>
                        <a:latin typeface="Cambria Math" pitchFamily="34" charset="0"/>
                        <a:ea typeface="Cambria Math" pitchFamily="34" charset="-122"/>
                        <a:cs typeface="Cambria Math" pitchFamily="34" charset="-120"/>
                      </a:rPr>
                      <m:t>+</m:t>
                    </m:r>
                    <m:sSubSup>
                      <m:sSubSupPr>
                        <m:ctrlPr>
                          <a:rPr lang="en-US" altLang="zh-CN" sz="1800" b="0" i="1" smtClean="0">
                            <a:solidFill>
                              <a:srgbClr val="000000"/>
                            </a:solidFill>
                            <a:latin typeface="Cambria Math" panose="02040503050406030204" pitchFamily="18" charset="0"/>
                            <a:ea typeface="Cambria Math" pitchFamily="34" charset="-122"/>
                            <a:cs typeface="Cambria Math" pitchFamily="34" charset="-120"/>
                          </a:rPr>
                        </m:ctrlPr>
                      </m:sSubSupPr>
                      <m:e>
                        <m:r>
                          <m:rPr>
                            <m:sty m:val="p"/>
                          </m:rPr>
                          <a:rPr lang="en-US" altLang="zh-CN" sz="1800" b="0" i="0">
                            <a:solidFill>
                              <a:srgbClr val="000000"/>
                            </a:solidFill>
                            <a:latin typeface="Cambria Math" pitchFamily="34" charset="0"/>
                            <a:ea typeface="Cambria Math" pitchFamily="34" charset="-122"/>
                            <a:cs typeface="Cambria Math" pitchFamily="34" charset="-120"/>
                          </a:rPr>
                          <m:t>C</m:t>
                        </m:r>
                      </m:e>
                      <m:sub>
                        <m:r>
                          <a:rPr lang="en-US" altLang="zh-CN" sz="1800" b="0" i="0">
                            <a:solidFill>
                              <a:srgbClr val="000000"/>
                            </a:solidFill>
                            <a:latin typeface="Cambria Math" pitchFamily="34" charset="0"/>
                            <a:ea typeface="Cambria Math" pitchFamily="34" charset="-122"/>
                            <a:cs typeface="Cambria Math" pitchFamily="34" charset="-120"/>
                          </a:rPr>
                          <m:t>10</m:t>
                        </m:r>
                      </m:sub>
                      <m:sup>
                        <m:r>
                          <a:rPr lang="en-US" altLang="zh-CN" sz="1800" b="0" i="0">
                            <a:solidFill>
                              <a:srgbClr val="000000"/>
                            </a:solidFill>
                            <a:latin typeface="Cambria Math" pitchFamily="34" charset="0"/>
                            <a:ea typeface="Cambria Math" pitchFamily="34" charset="-122"/>
                            <a:cs typeface="Cambria Math" pitchFamily="34" charset="-120"/>
                          </a:rPr>
                          <m:t>10</m:t>
                        </m:r>
                      </m:sup>
                    </m:sSubSup>
                    <m:r>
                      <a:rPr lang="en-US" altLang="zh-CN" sz="1800" b="0" i="0" smtClean="0">
                        <a:solidFill>
                          <a:srgbClr val="000000"/>
                        </a:solidFill>
                        <a:latin typeface="Cambria Math" pitchFamily="34" charset="0"/>
                        <a:ea typeface="Cambria Math" pitchFamily="34" charset="-122"/>
                        <a:cs typeface="Cambria Math" pitchFamily="34" charset="-120"/>
                      </a:rPr>
                      <m:t>=512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a:p>
                <a:pPr latinLnBrk="1">
                  <a:lnSpc>
                    <a:spcPts val="3300"/>
                  </a:lnSpc>
                </a:pPr>
                <a:r>
                  <a:rPr lang="en-US" altLang="zh-CN" b="1" i="0">
                    <a:solidFill>
                      <a:srgbClr val="000000"/>
                    </a:solidFill>
                    <a:latin typeface="微软雅黑" pitchFamily="34" charset="0"/>
                    <a:ea typeface="微软雅黑" pitchFamily="34" charset="-122"/>
                    <a:cs typeface="微软雅黑" pitchFamily="34" charset="-120"/>
                  </a:rPr>
                  <a:t>易</a:t>
                </a:r>
                <a:r>
                  <a:rPr lang="en-US" altLang="zh-CN" sz="1800" b="1" i="0">
                    <a:solidFill>
                      <a:srgbClr val="000000"/>
                    </a:solidFill>
                    <a:latin typeface="微软雅黑" pitchFamily="34" charset="0"/>
                    <a:ea typeface="微软雅黑" pitchFamily="34" charset="-122"/>
                    <a:cs typeface="微软雅黑" pitchFamily="34" charset="-120"/>
                  </a:rPr>
                  <a:t>错警示</a:t>
                </a:r>
                <a:endParaRPr lang="en-US" altLang="zh-CN" sz="1800" dirty="0">
                  <a:solidFill>
                    <a:srgbClr val="000000"/>
                  </a:solidFill>
                </a:endParaRPr>
              </a:p>
              <a:p>
                <a:pPr algn="ctr" latinLnBrk="1">
                  <a:lnSpc>
                    <a:spcPts val="3300"/>
                  </a:lnSpc>
                </a:pPr>
                <a:r>
                  <a:rPr lang="en-US" altLang="zh-CN" b="1" i="0">
                    <a:solidFill>
                      <a:srgbClr val="000000"/>
                    </a:solidFill>
                    <a:latin typeface="微软雅黑" pitchFamily="34" charset="0"/>
                    <a:ea typeface="微软雅黑" pitchFamily="34" charset="-122"/>
                    <a:cs typeface="微软雅黑" pitchFamily="34" charset="-120"/>
                  </a:rPr>
                  <a:t>求</a:t>
                </a:r>
                <a:r>
                  <a:rPr lang="en-US" altLang="zh-CN" sz="1800" b="1" i="0">
                    <a:solidFill>
                      <a:srgbClr val="000000"/>
                    </a:solidFill>
                    <a:latin typeface="微软雅黑" pitchFamily="34" charset="0"/>
                    <a:ea typeface="微软雅黑" pitchFamily="34" charset="-122"/>
                    <a:cs typeface="微软雅黑" pitchFamily="34" charset="-120"/>
                  </a:rPr>
                  <a:t>展开式的有理项时对有理项理解有误致错</a:t>
                </a:r>
                <a:endParaRPr lang="en-US" altLang="zh-CN" sz="1800" dirty="0">
                  <a:solidFill>
                    <a:srgbClr val="000000"/>
                  </a:solidFill>
                </a:endParaRPr>
              </a:p>
              <a:p>
                <a:pPr latinLnBrk="1">
                  <a:lnSpc>
                    <a:spcPts val="3200"/>
                  </a:lnSpc>
                </a:pPr>
                <a:r>
                  <a:rPr lang="en-US" altLang="zh-CN" b="0" i="0">
                    <a:solidFill>
                      <a:srgbClr val="000000"/>
                    </a:solidFill>
                    <a:latin typeface="SimSun" panose="02010600030101010101" pitchFamily="2" charset="-122"/>
                    <a:ea typeface="楷体"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二项式的展开式中的项为</a:t>
                </a:r>
                <a14:m>
                  <m:oMath xmlns:m="http://schemas.openxmlformats.org/officeDocument/2006/math">
                    <m:sSub>
                      <m:sSub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𝑘</m:t>
                        </m:r>
                      </m:sup>
                    </m:sSup>
                  </m:oMath>
                </a14:m>
                <a:r>
                  <a:rPr lang="en-US" altLang="zh-CN" sz="1800" b="0" i="0" dirty="0">
                    <a:solidFill>
                      <a:srgbClr val="000000"/>
                    </a:solidFill>
                    <a:latin typeface="微软雅黑" pitchFamily="34" charset="0"/>
                    <a:ea typeface="楷体" pitchFamily="34" charset="-122"/>
                    <a:cs typeface="微软雅黑" pitchFamily="34" charset="-120"/>
                  </a:rPr>
                  <a:t>形式时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当</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𝑘</m:t>
                    </m:r>
                  </m:oMath>
                </a14:m>
                <a:r>
                  <a:rPr lang="en-US" altLang="zh-CN" sz="1800" b="0" i="0" dirty="0">
                    <a:solidFill>
                      <a:srgbClr val="000000"/>
                    </a:solidFill>
                    <a:latin typeface="微软雅黑" pitchFamily="34" charset="0"/>
                    <a:ea typeface="楷体" pitchFamily="34" charset="-122"/>
                    <a:cs typeface="微软雅黑" pitchFamily="34" charset="-120"/>
                  </a:rPr>
                  <a:t>为整数时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该项为有理项</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注意不要认为</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是正整数</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4" name="QB_6_AS.16_1#7e031f60d?vop=1&amp;pid=d70e1c209&amp;color=0,0,0&amp;bbb=1"/>
              <p:cNvSpPr>
                <a:spLocks noRot="1" noChangeAspect="1" noMove="1" noResize="1" noEditPoints="1" noAdjustHandles="1" noChangeArrowheads="1" noChangeShapeType="1" noTextEdit="1"/>
              </p:cNvSpPr>
              <p:nvPr/>
            </p:nvSpPr>
            <p:spPr>
              <a:xfrm>
                <a:off x="832104" y="1607114"/>
                <a:ext cx="10533888" cy="2546096"/>
              </a:xfrm>
              <a:prstGeom prst="rect">
                <a:avLst/>
              </a:prstGeom>
              <a:blipFill>
                <a:blip r:embed="rId4"/>
                <a:stretch>
                  <a:fillRect l="-1389" b="-551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additive="base">
                                        <p:cTn id="4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6_BD.17_1#aea0eea6c?vop=1&amp;pid=195727390&amp;color=0,0,0&amp;bt=1&amp;bbb=1"/>
              <p:cNvSpPr/>
              <p:nvPr/>
            </p:nvSpPr>
            <p:spPr>
              <a:xfrm>
                <a:off x="832104" y="1080000"/>
                <a:ext cx="10533888" cy="570738"/>
              </a:xfrm>
              <a:prstGeom prst="rect">
                <a:avLst/>
              </a:prstGeom>
              <a:noFill/>
              <a:ln/>
            </p:spPr>
            <p:txBody>
              <a:bodyPr wrap="none" lIns="0" tIns="0" rIns="0" bIns="0" rtlCol="0" anchor="t"/>
              <a:lstStyle/>
              <a:p>
                <a:pPr algn="l" latinLnBrk="1">
                  <a:lnSpc>
                    <a:spcPts val="49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𝑥</m:t>
                        </m:r>
                      </m:e>
                      <m:sup>
                        <m:r>
                          <a:rPr lang="en-US" altLang="zh-CN" sz="1800" b="0" i="0">
                            <a:solidFill>
                              <a:srgbClr val="000000"/>
                            </a:solidFill>
                            <a:latin typeface="Cambria Math" pitchFamily="34" charset="0"/>
                            <a:ea typeface="Cambria Math" pitchFamily="34" charset="-122"/>
                            <a:cs typeface="Cambria Math" pitchFamily="34" charset="-120"/>
                          </a:rPr>
                          <m:t>3</m:t>
                        </m:r>
                      </m:sup>
                    </m:sSup>
                    <m:r>
                      <a:rPr lang="en-US" altLang="zh-CN" sz="1800" b="0" i="0" smtClean="0">
                        <a:solidFill>
                          <a:srgbClr val="000000"/>
                        </a:solidFill>
                        <a:latin typeface="Cambria Math" pitchFamily="34" charset="0"/>
                        <a:ea typeface="Cambria Math" pitchFamily="34" charset="-122"/>
                        <a:cs typeface="Cambria Math" pitchFamily="34" charset="-120"/>
                      </a:rPr>
                      <m:t>−2)</m:t>
                    </m:r>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𝑥</m:t>
                                </m:r>
                              </m:e>
                            </m:rad>
                          </m:den>
                        </m:f>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8</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的展开式的常数项为(</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solidFill>
                    <a:srgbClr val="000000"/>
                  </a:solidFill>
                </a:endParaRPr>
              </a:p>
            </p:txBody>
          </p:sp>
        </mc:Choice>
        <mc:Fallback>
          <p:sp>
            <p:nvSpPr>
              <p:cNvPr id="2" name="QC_6_BD.17_1#aea0eea6c?vop=1&amp;pid=195727390&amp;color=0,0,0&amp;bt=1&amp;bbb=1"/>
              <p:cNvSpPr>
                <a:spLocks noRot="1" noChangeAspect="1" noMove="1" noResize="1" noEditPoints="1" noAdjustHandles="1" noChangeArrowheads="1" noChangeShapeType="1" noTextEdit="1"/>
              </p:cNvSpPr>
              <p:nvPr/>
            </p:nvSpPr>
            <p:spPr>
              <a:xfrm>
                <a:off x="832104" y="1080000"/>
                <a:ext cx="10533888" cy="570738"/>
              </a:xfrm>
              <a:prstGeom prst="rect">
                <a:avLst/>
              </a:prstGeom>
              <a:blipFill>
                <a:blip r:embed="rId3"/>
                <a:stretch>
                  <a:fillRect l="-1389" b="-9574"/>
                </a:stretch>
              </a:blipFill>
              <a:ln/>
            </p:spPr>
            <p:txBody>
              <a:bodyPr/>
              <a:lstStyle/>
              <a:p>
                <a:r>
                  <a:rPr lang="zh-CN" altLang="en-US">
                    <a:noFill/>
                  </a:rPr>
                  <a:t> </a:t>
                </a:r>
              </a:p>
            </p:txBody>
          </p:sp>
        </mc:Fallback>
      </mc:AlternateContent>
      <p:sp>
        <p:nvSpPr>
          <p:cNvPr id="3" name="QC_6_AN.18_1#aea0eea6c.bracket?vop=1&amp;pid=195727390&amp;color=0,0,0&amp;vpa=6"/>
          <p:cNvSpPr/>
          <p:nvPr/>
        </p:nvSpPr>
        <p:spPr>
          <a:xfrm>
            <a:off x="5243989" y="1327396"/>
            <a:ext cx="331788" cy="268097"/>
          </a:xfrm>
          <a:prstGeom prst="rect">
            <a:avLst/>
          </a:prstGeom>
          <a:noFill/>
          <a:ln/>
        </p:spPr>
        <p:txBody>
          <a:bodyPr wrap="none" lIns="0" tIns="0" rIns="0" bIns="0" rtlCol="0" anchor="t"/>
          <a:lstStyle/>
          <a:p>
            <a:pPr algn="ctr" latinLnBrk="1">
              <a:lnSpc>
                <a:spcPts val="22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solidFill>
                <a:srgbClr val="FF0000"/>
              </a:solidFill>
            </a:endParaRPr>
          </a:p>
        </p:txBody>
      </p:sp>
      <mc:AlternateContent xmlns:mc="http://schemas.openxmlformats.org/markup-compatibility/2006">
        <mc:Choice xmlns:a14="http://schemas.microsoft.com/office/drawing/2010/main" Requires="a14">
          <p:sp>
            <p:nvSpPr>
              <p:cNvPr id="4" name="QC_6_BD.17_2#aea0eea6c.choices?vop=1&amp;pid=195727390&amp;color=0,0,0&amp;bbb=1"/>
              <p:cNvSpPr/>
              <p:nvPr/>
            </p:nvSpPr>
            <p:spPr>
              <a:xfrm>
                <a:off x="832104" y="1652770"/>
                <a:ext cx="10533888" cy="360680"/>
              </a:xfrm>
              <a:prstGeom prst="rect">
                <a:avLst/>
              </a:prstGeom>
              <a:noFill/>
              <a:ln/>
            </p:spPr>
            <p:txBody>
              <a:bodyPr wrap="none" lIns="0" tIns="0" rIns="0" bIns="0" rtlCol="0" anchor="t"/>
              <a:lstStyle/>
              <a:p>
                <a:pPr latinLnBrk="1">
                  <a:lnSpc>
                    <a:spcPts val="3200"/>
                  </a:lnSpc>
                  <a:tabLst>
                    <a:tab pos="2776347" algn="l"/>
                    <a:tab pos="5527294" algn="l"/>
                    <a:tab pos="812584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−288</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smtClean="0">
                        <a:solidFill>
                          <a:srgbClr val="000000"/>
                        </a:solidFill>
                        <a:latin typeface="Cambria Math" pitchFamily="34" charset="0"/>
                        <a:ea typeface="Cambria Math" pitchFamily="34" charset="-122"/>
                        <a:cs typeface="Cambria Math" pitchFamily="34" charset="-120"/>
                      </a:rPr>
                      <m:t>−312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480</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736</a:t>
                </a:r>
                <a:endParaRPr lang="en-US" altLang="zh-CN" sz="1800" dirty="0">
                  <a:solidFill>
                    <a:srgbClr val="000000"/>
                  </a:solidFill>
                </a:endParaRPr>
              </a:p>
            </p:txBody>
          </p:sp>
        </mc:Choice>
        <mc:Fallback>
          <p:sp>
            <p:nvSpPr>
              <p:cNvPr id="4" name="QC_6_BD.17_2#aea0eea6c.choices?vop=1&amp;pid=195727390&amp;color=0,0,0&amp;bbb=1"/>
              <p:cNvSpPr>
                <a:spLocks noRot="1" noChangeAspect="1" noMove="1" noResize="1" noEditPoints="1" noAdjustHandles="1" noChangeArrowheads="1" noChangeShapeType="1" noTextEdit="1"/>
              </p:cNvSpPr>
              <p:nvPr/>
            </p:nvSpPr>
            <p:spPr>
              <a:xfrm>
                <a:off x="832104" y="1652770"/>
                <a:ext cx="10533888" cy="360680"/>
              </a:xfrm>
              <a:prstGeom prst="rect">
                <a:avLst/>
              </a:prstGeom>
              <a:blipFill>
                <a:blip r:embed="rId4"/>
                <a:stretch>
                  <a:fillRect l="-1389" b="-40678"/>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6_EX.19_1#aea0eea6c?vop=1&amp;pid=195727390&amp;color=0,0,0&amp;bbb=1&amp;hb=1"/>
              <p:cNvSpPr/>
              <p:nvPr/>
            </p:nvSpPr>
            <p:spPr>
              <a:xfrm>
                <a:off x="832104" y="2017260"/>
                <a:ext cx="10533888" cy="939800"/>
              </a:xfrm>
              <a:prstGeom prst="rect">
                <a:avLst/>
              </a:prstGeom>
              <a:noFill/>
              <a:ln/>
            </p:spPr>
            <p:txBody>
              <a:bodyPr wrap="none" lIns="0" tIns="0" rIns="0" bIns="0" rtlCol="0" anchor="t"/>
              <a:lstStyle/>
              <a:p>
                <a:pPr algn="l" latinLnBrk="1">
                  <a:lnSpc>
                    <a:spcPts val="37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本题为两个因式相乘求展开式的常数项</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可以写出</a:t>
                </a:r>
                <a14:m>
                  <m:oMath xmlns:m="http://schemas.openxmlformats.org/officeDocument/2006/math">
                    <m:sSup>
                      <m:sSupPr>
                        <m:ctrlPr>
                          <a:rPr lang="en-US" altLang="zh-CN" sz="1800"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1</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𝑥</m:t>
                                </m:r>
                              </m:e>
                            </m:rad>
                          </m:den>
                        </m:f>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8</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的展开式的通项</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得到</a:t>
                </a:r>
              </a:p>
              <a:p>
                <a:pPr latinLnBrk="1">
                  <a:lnSpc>
                    <a:spcPts val="3700"/>
                  </a:lnSpc>
                </a:pPr>
                <a14:m>
                  <m:oMath xmlns:m="http://schemas.openxmlformats.org/officeDocument/2006/math">
                    <m:r>
                      <a:rPr lang="en-US" altLang="zh-CN" b="0" i="0" smtClean="0">
                        <a:solidFill>
                          <a:srgbClr val="000000"/>
                        </a:solidFill>
                        <a:latin typeface="Cambria Math" pitchFamily="34" charset="0"/>
                        <a:ea typeface="Cambria Math" pitchFamily="34" charset="-122"/>
                        <a:cs typeface="Cambria Math" pitchFamily="34" charset="-120"/>
                      </a:rPr>
                      <m:t>(2</m:t>
                    </m:r>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𝑥</m:t>
                        </m:r>
                      </m:e>
                      <m:sup>
                        <m:r>
                          <a:rPr lang="en-US" altLang="zh-CN" b="0" i="0">
                            <a:solidFill>
                              <a:srgbClr val="000000"/>
                            </a:solidFill>
                            <a:latin typeface="Cambria Math" pitchFamily="34" charset="0"/>
                            <a:ea typeface="Cambria Math" pitchFamily="34" charset="-122"/>
                            <a:cs typeface="Cambria Math" pitchFamily="34" charset="-120"/>
                          </a:rPr>
                          <m:t>3</m:t>
                        </m:r>
                      </m:sup>
                    </m:sSup>
                    <m:r>
                      <a:rPr lang="en-US" altLang="zh-CN" b="0" i="0" smtClean="0">
                        <a:solidFill>
                          <a:srgbClr val="000000"/>
                        </a:solidFill>
                        <a:latin typeface="Cambria Math" pitchFamily="34" charset="0"/>
                        <a:ea typeface="Cambria Math" pitchFamily="34" charset="-122"/>
                        <a:cs typeface="Cambria Math" pitchFamily="34" charset="-120"/>
                      </a:rPr>
                      <m:t>−2)</m:t>
                    </m:r>
                    <m:sSup>
                      <m:sSupPr>
                        <m:ctrlPr>
                          <a:rPr lang="en-US" altLang="zh-CN" b="0" i="1" dirty="0" smtClean="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1</m:t>
                            </m:r>
                          </m:num>
                          <m:den>
                            <m:rad>
                              <m:radPr>
                                <m:degHide m:val="on"/>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b="0" i="0">
                                    <a:solidFill>
                                      <a:srgbClr val="000000"/>
                                    </a:solidFill>
                                    <a:latin typeface="Cambria Math" pitchFamily="34" charset="0"/>
                                    <a:ea typeface="Cambria Math" pitchFamily="34" charset="-122"/>
                                    <a:cs typeface="Cambria Math" pitchFamily="34" charset="-120"/>
                                  </a:rPr>
                                  <m:t>𝑥</m:t>
                                </m:r>
                              </m:e>
                            </m:rad>
                          </m:den>
                        </m:f>
                        <m:r>
                          <a:rPr lang="en-US" altLang="zh-CN" b="0" i="0">
                            <a:solidFill>
                              <a:srgbClr val="000000"/>
                            </a:solidFill>
                            <a:latin typeface="Cambria Math" pitchFamily="34" charset="0"/>
                            <a:ea typeface="Cambria Math" pitchFamily="34" charset="-122"/>
                            <a:cs typeface="Cambria Math" pitchFamily="34" charset="-120"/>
                          </a:rPr>
                          <m:t>−2)</m:t>
                        </m:r>
                      </m:e>
                      <m:sup>
                        <m:r>
                          <a:rPr lang="en-US" altLang="zh-CN" b="0" i="0">
                            <a:solidFill>
                              <a:srgbClr val="000000"/>
                            </a:solidFill>
                            <a:latin typeface="Cambria Math" pitchFamily="34" charset="0"/>
                            <a:ea typeface="Cambria Math" pitchFamily="34" charset="-122"/>
                            <a:cs typeface="Cambria Math" pitchFamily="34" charset="-120"/>
                          </a:rPr>
                          <m:t>8</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楷体" pitchFamily="34" charset="-122"/>
                    <a:cs typeface="微软雅黑" pitchFamily="34" charset="-120"/>
                  </a:rPr>
                  <a:t>的展开式的项</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再考虑在何时可以出现常数项</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solidFill>
                    <a:srgbClr val="000000"/>
                  </a:solidFill>
                </a:endParaRPr>
              </a:p>
            </p:txBody>
          </p:sp>
        </mc:Choice>
        <mc:Fallback>
          <p:sp>
            <p:nvSpPr>
              <p:cNvPr id="5" name="QC_6_EX.19_1#aea0eea6c?vop=1&amp;pid=195727390&amp;color=0,0,0&amp;bbb=1&amp;hb=1"/>
              <p:cNvSpPr>
                <a:spLocks noRot="1" noChangeAspect="1" noMove="1" noResize="1" noEditPoints="1" noAdjustHandles="1" noChangeArrowheads="1" noChangeShapeType="1" noTextEdit="1"/>
              </p:cNvSpPr>
              <p:nvPr/>
            </p:nvSpPr>
            <p:spPr>
              <a:xfrm>
                <a:off x="832104" y="2017260"/>
                <a:ext cx="10533888" cy="939800"/>
              </a:xfrm>
              <a:prstGeom prst="rect">
                <a:avLst/>
              </a:prstGeom>
              <a:blipFill>
                <a:blip r:embed="rId5"/>
                <a:stretch>
                  <a:fillRect l="-1389" b="-584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1759</Words>
  <Application>Microsoft Office PowerPoint</Application>
  <PresentationFormat>宽屏</PresentationFormat>
  <Paragraphs>130</Paragraphs>
  <Slides>18</Slides>
  <Notes>17</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18</vt:i4>
      </vt:variant>
    </vt:vector>
  </HeadingPairs>
  <TitlesOfParts>
    <vt:vector size="25" baseType="lpstr">
      <vt:lpstr>Arial (正文)</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2025-10-20T03:04:06Z</dcterms:created>
  <dcterms:modified xsi:type="dcterms:W3CDTF">2025-10-20T03:08:48Z</dcterms:modified>
  <cp:category/>
  <cp:contentStatus/>
</cp:coreProperties>
</file>